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8" y="2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E505C-6B6D-4978-A5E3-86FDCC038C30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3A2FC9-C9E0-4E9B-BFB7-642667B17ECD}">
      <dgm:prSet/>
      <dgm:spPr/>
      <dgm:t>
        <a:bodyPr/>
        <a:lstStyle/>
        <a:p>
          <a:r>
            <a:rPr lang="sl-SI" dirty="0" err="1"/>
            <a:t>Slovenian</a:t>
          </a:r>
          <a:r>
            <a:rPr lang="sl-SI" dirty="0"/>
            <a:t> </a:t>
          </a:r>
          <a:r>
            <a:rPr lang="sl-SI" dirty="0" err="1"/>
            <a:t>native</a:t>
          </a:r>
          <a:r>
            <a:rPr lang="sl-SI" dirty="0"/>
            <a:t> </a:t>
          </a:r>
          <a:r>
            <a:rPr lang="sl-SI" dirty="0" err="1"/>
            <a:t>speakers</a:t>
          </a:r>
          <a:r>
            <a:rPr lang="sl-SI" dirty="0"/>
            <a:t> </a:t>
          </a:r>
          <a:r>
            <a:rPr lang="sl-SI" dirty="0" err="1"/>
            <a:t>will</a:t>
          </a:r>
          <a:r>
            <a:rPr lang="sl-SI" dirty="0"/>
            <a:t> </a:t>
          </a:r>
          <a:r>
            <a:rPr lang="sl-SI" dirty="0" err="1"/>
            <a:t>have</a:t>
          </a:r>
          <a:r>
            <a:rPr lang="sl-SI" dirty="0"/>
            <a:t> </a:t>
          </a:r>
          <a:r>
            <a:rPr lang="sl-SI" dirty="0" err="1"/>
            <a:t>the</a:t>
          </a:r>
          <a:r>
            <a:rPr lang="sl-SI" dirty="0"/>
            <a:t> </a:t>
          </a:r>
          <a:r>
            <a:rPr lang="sl-SI" dirty="0" err="1"/>
            <a:t>category</a:t>
          </a:r>
          <a:r>
            <a:rPr lang="sl-SI" dirty="0"/>
            <a:t> </a:t>
          </a:r>
          <a:r>
            <a:rPr lang="sl-SI" dirty="0" err="1"/>
            <a:t>of</a:t>
          </a:r>
          <a:r>
            <a:rPr lang="sl-SI" dirty="0"/>
            <a:t> dual more </a:t>
          </a:r>
          <a:r>
            <a:rPr lang="sl-SI" dirty="0" err="1"/>
            <a:t>developed</a:t>
          </a:r>
          <a:r>
            <a:rPr lang="en-GB" dirty="0"/>
            <a:t> and prominent in their brain, so they will group items based on number more than based on type (in the dual-plural distinction) in contrast to English native speakers, who will group by type rather by number</a:t>
          </a:r>
          <a:endParaRPr lang="en-US" dirty="0"/>
        </a:p>
      </dgm:t>
    </dgm:pt>
    <dgm:pt modelId="{457FFBAB-D2C5-4395-ABCD-6E344A04F898}" type="parTrans" cxnId="{48FA2A18-8AF4-4724-AD64-C9F3F0FB6948}">
      <dgm:prSet/>
      <dgm:spPr/>
      <dgm:t>
        <a:bodyPr/>
        <a:lstStyle/>
        <a:p>
          <a:endParaRPr lang="en-US"/>
        </a:p>
      </dgm:t>
    </dgm:pt>
    <dgm:pt modelId="{B68FA055-28B6-4FBD-B3B5-1BEE53944737}" type="sibTrans" cxnId="{48FA2A18-8AF4-4724-AD64-C9F3F0FB6948}">
      <dgm:prSet/>
      <dgm:spPr/>
      <dgm:t>
        <a:bodyPr/>
        <a:lstStyle/>
        <a:p>
          <a:endParaRPr lang="en-US"/>
        </a:p>
      </dgm:t>
    </dgm:pt>
    <dgm:pt modelId="{6B433690-9FD9-4514-92C2-B021FD00E75C}">
      <dgm:prSet/>
      <dgm:spPr/>
      <dgm:t>
        <a:bodyPr/>
        <a:lstStyle/>
        <a:p>
          <a:r>
            <a:rPr lang="en-GB" dirty="0"/>
            <a:t>Speakers of non-dual dialects of Slovenian will behave like English native speakers (included so we avoid cultural bias)</a:t>
          </a:r>
          <a:endParaRPr lang="en-US" dirty="0"/>
        </a:p>
      </dgm:t>
    </dgm:pt>
    <dgm:pt modelId="{74CDFCCB-FE01-4F1B-97F9-89022665BB6D}" type="parTrans" cxnId="{31F58E8C-2030-4CE4-9C5B-606A1F5B098D}">
      <dgm:prSet/>
      <dgm:spPr/>
      <dgm:t>
        <a:bodyPr/>
        <a:lstStyle/>
        <a:p>
          <a:endParaRPr lang="en-US"/>
        </a:p>
      </dgm:t>
    </dgm:pt>
    <dgm:pt modelId="{FA8DCC3C-532B-4D7A-9E71-1A5DA51FE7C6}" type="sibTrans" cxnId="{31F58E8C-2030-4CE4-9C5B-606A1F5B098D}">
      <dgm:prSet/>
      <dgm:spPr/>
      <dgm:t>
        <a:bodyPr/>
        <a:lstStyle/>
        <a:p>
          <a:endParaRPr lang="en-US"/>
        </a:p>
      </dgm:t>
    </dgm:pt>
    <dgm:pt modelId="{DAE47035-3191-4EC0-A0CA-AB89E8F82228}" type="pres">
      <dgm:prSet presAssocID="{FF0E505C-6B6D-4978-A5E3-86FDCC038C30}" presName="linear" presStyleCnt="0">
        <dgm:presLayoutVars>
          <dgm:animLvl val="lvl"/>
          <dgm:resizeHandles val="exact"/>
        </dgm:presLayoutVars>
      </dgm:prSet>
      <dgm:spPr/>
    </dgm:pt>
    <dgm:pt modelId="{8C9A3C45-0858-4040-977E-555D6605FF4B}" type="pres">
      <dgm:prSet presAssocID="{603A2FC9-C9E0-4E9B-BFB7-642667B17E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E7B246-5A01-417E-8061-24296EC8D469}" type="pres">
      <dgm:prSet presAssocID="{B68FA055-28B6-4FBD-B3B5-1BEE53944737}" presName="spacer" presStyleCnt="0"/>
      <dgm:spPr/>
    </dgm:pt>
    <dgm:pt modelId="{5C1B9640-61AC-442B-BC2B-CF2FD1C75CB5}" type="pres">
      <dgm:prSet presAssocID="{6B433690-9FD9-4514-92C2-B021FD00E75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09A8605-BBCE-41B1-B719-70888E92765D}" type="presOf" srcId="{603A2FC9-C9E0-4E9B-BFB7-642667B17ECD}" destId="{8C9A3C45-0858-4040-977E-555D6605FF4B}" srcOrd="0" destOrd="0" presId="urn:microsoft.com/office/officeart/2005/8/layout/vList2"/>
    <dgm:cxn modelId="{D691B011-70F4-4F11-A7DE-37F3597B8BD6}" type="presOf" srcId="{6B433690-9FD9-4514-92C2-B021FD00E75C}" destId="{5C1B9640-61AC-442B-BC2B-CF2FD1C75CB5}" srcOrd="0" destOrd="0" presId="urn:microsoft.com/office/officeart/2005/8/layout/vList2"/>
    <dgm:cxn modelId="{48FA2A18-8AF4-4724-AD64-C9F3F0FB6948}" srcId="{FF0E505C-6B6D-4978-A5E3-86FDCC038C30}" destId="{603A2FC9-C9E0-4E9B-BFB7-642667B17ECD}" srcOrd="0" destOrd="0" parTransId="{457FFBAB-D2C5-4395-ABCD-6E344A04F898}" sibTransId="{B68FA055-28B6-4FBD-B3B5-1BEE53944737}"/>
    <dgm:cxn modelId="{A2504A7B-2B24-4D8F-806C-4693339084CD}" type="presOf" srcId="{FF0E505C-6B6D-4978-A5E3-86FDCC038C30}" destId="{DAE47035-3191-4EC0-A0CA-AB89E8F82228}" srcOrd="0" destOrd="0" presId="urn:microsoft.com/office/officeart/2005/8/layout/vList2"/>
    <dgm:cxn modelId="{31F58E8C-2030-4CE4-9C5B-606A1F5B098D}" srcId="{FF0E505C-6B6D-4978-A5E3-86FDCC038C30}" destId="{6B433690-9FD9-4514-92C2-B021FD00E75C}" srcOrd="1" destOrd="0" parTransId="{74CDFCCB-FE01-4F1B-97F9-89022665BB6D}" sibTransId="{FA8DCC3C-532B-4D7A-9E71-1A5DA51FE7C6}"/>
    <dgm:cxn modelId="{E75D592B-58D6-4DE6-AD18-CFC5197B8963}" type="presParOf" srcId="{DAE47035-3191-4EC0-A0CA-AB89E8F82228}" destId="{8C9A3C45-0858-4040-977E-555D6605FF4B}" srcOrd="0" destOrd="0" presId="urn:microsoft.com/office/officeart/2005/8/layout/vList2"/>
    <dgm:cxn modelId="{256BDC1E-5DA9-404A-A556-A2BB6F562CF9}" type="presParOf" srcId="{DAE47035-3191-4EC0-A0CA-AB89E8F82228}" destId="{2FE7B246-5A01-417E-8061-24296EC8D469}" srcOrd="1" destOrd="0" presId="urn:microsoft.com/office/officeart/2005/8/layout/vList2"/>
    <dgm:cxn modelId="{A3A5C540-7EEE-45CF-A54C-CFD72797A5D0}" type="presParOf" srcId="{DAE47035-3191-4EC0-A0CA-AB89E8F82228}" destId="{5C1B9640-61AC-442B-BC2B-CF2FD1C75C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CCF40-FF19-4115-8D2E-9D3597A8EF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4CD897-097B-4A2B-B9D8-AD76B4140BB1}">
      <dgm:prSet/>
      <dgm:spPr/>
      <dgm:t>
        <a:bodyPr/>
        <a:lstStyle/>
        <a:p>
          <a:r>
            <a:rPr lang="en-GB" dirty="0"/>
            <a:t>A hypothesis test showed that people who solved the survey on their phone grouped pictures by number more</a:t>
          </a:r>
          <a:r>
            <a:rPr lang="sl-SI" dirty="0"/>
            <a:t>. </a:t>
          </a:r>
          <a:endParaRPr lang="en-US" dirty="0"/>
        </a:p>
      </dgm:t>
    </dgm:pt>
    <dgm:pt modelId="{70EEF884-33E8-497E-98BB-591C42E51247}" type="parTrans" cxnId="{BBB745E0-5CFF-4AB4-954D-63B4FD776717}">
      <dgm:prSet/>
      <dgm:spPr/>
      <dgm:t>
        <a:bodyPr/>
        <a:lstStyle/>
        <a:p>
          <a:endParaRPr lang="en-US"/>
        </a:p>
      </dgm:t>
    </dgm:pt>
    <dgm:pt modelId="{AD21C15E-CAC7-479F-9020-EBBF5BF493B5}" type="sibTrans" cxnId="{BBB745E0-5CFF-4AB4-954D-63B4FD776717}">
      <dgm:prSet/>
      <dgm:spPr/>
      <dgm:t>
        <a:bodyPr/>
        <a:lstStyle/>
        <a:p>
          <a:endParaRPr lang="en-US"/>
        </a:p>
      </dgm:t>
    </dgm:pt>
    <dgm:pt modelId="{59DF49B2-F5C2-4583-B2A4-A5B63C093634}">
      <dgm:prSet/>
      <dgm:spPr/>
      <dgm:t>
        <a:bodyPr/>
        <a:lstStyle/>
        <a:p>
          <a:r>
            <a:rPr lang="en-GB"/>
            <a:t>Since all the Slovenian participants were fluent in English, the English number system could have affected their cognitive representations of numbers. </a:t>
          </a:r>
          <a:endParaRPr lang="en-US"/>
        </a:p>
      </dgm:t>
    </dgm:pt>
    <dgm:pt modelId="{75E3DA33-F4D1-4686-A3B6-AA10E5181341}" type="parTrans" cxnId="{F370D0AD-0D16-4435-9E9B-255174A3182D}">
      <dgm:prSet/>
      <dgm:spPr/>
      <dgm:t>
        <a:bodyPr/>
        <a:lstStyle/>
        <a:p>
          <a:endParaRPr lang="en-US"/>
        </a:p>
      </dgm:t>
    </dgm:pt>
    <dgm:pt modelId="{11CF87FD-10E1-4480-B79D-CFCE8E054F34}" type="sibTrans" cxnId="{F370D0AD-0D16-4435-9E9B-255174A3182D}">
      <dgm:prSet/>
      <dgm:spPr/>
      <dgm:t>
        <a:bodyPr/>
        <a:lstStyle/>
        <a:p>
          <a:endParaRPr lang="en-US"/>
        </a:p>
      </dgm:t>
    </dgm:pt>
    <dgm:pt modelId="{97CED05B-86C8-4D3B-BB14-0DB36F7534BB}">
      <dgm:prSet/>
      <dgm:spPr/>
      <dgm:t>
        <a:bodyPr/>
        <a:lstStyle/>
        <a:p>
          <a:r>
            <a:rPr lang="en-GB" dirty="0"/>
            <a:t>The experimental design was not appropriate for testing </a:t>
          </a:r>
          <a:r>
            <a:rPr lang="en-GB" dirty="0" err="1"/>
            <a:t>th</a:t>
          </a:r>
          <a:r>
            <a:rPr lang="sl-SI" dirty="0"/>
            <a:t>e </a:t>
          </a:r>
          <a:r>
            <a:rPr lang="sl-SI" dirty="0" err="1"/>
            <a:t>hypotheses</a:t>
          </a:r>
          <a:r>
            <a:rPr lang="sl-SI" dirty="0"/>
            <a:t>. </a:t>
          </a:r>
          <a:r>
            <a:rPr lang="sl-SI" dirty="0" err="1"/>
            <a:t>Participants</a:t>
          </a:r>
          <a:r>
            <a:rPr lang="sl-SI" dirty="0"/>
            <a:t> </a:t>
          </a:r>
          <a:r>
            <a:rPr lang="sl-SI" dirty="0" err="1"/>
            <a:t>often</a:t>
          </a:r>
          <a:r>
            <a:rPr lang="sl-SI" dirty="0"/>
            <a:t> </a:t>
          </a:r>
          <a:r>
            <a:rPr lang="sl-SI" dirty="0" err="1"/>
            <a:t>chose</a:t>
          </a:r>
          <a:r>
            <a:rPr lang="sl-SI" dirty="0"/>
            <a:t> to </a:t>
          </a:r>
          <a:r>
            <a:rPr lang="sl-SI" dirty="0" err="1"/>
            <a:t>group</a:t>
          </a:r>
          <a:r>
            <a:rPr lang="sl-SI" dirty="0"/>
            <a:t> </a:t>
          </a:r>
          <a:r>
            <a:rPr lang="sl-SI" dirty="0" err="1"/>
            <a:t>pictures</a:t>
          </a:r>
          <a:r>
            <a:rPr lang="sl-SI" dirty="0"/>
            <a:t> </a:t>
          </a:r>
          <a:r>
            <a:rPr lang="sl-SI" dirty="0" err="1"/>
            <a:t>by</a:t>
          </a:r>
          <a:r>
            <a:rPr lang="sl-SI" dirty="0"/>
            <a:t> </a:t>
          </a:r>
          <a:r>
            <a:rPr lang="sl-SI" dirty="0" err="1"/>
            <a:t>colour</a:t>
          </a:r>
          <a:r>
            <a:rPr lang="sl-SI" dirty="0"/>
            <a:t> </a:t>
          </a:r>
          <a:r>
            <a:rPr lang="sl-SI" dirty="0" err="1"/>
            <a:t>instead</a:t>
          </a:r>
          <a:r>
            <a:rPr lang="sl-SI" dirty="0"/>
            <a:t> </a:t>
          </a:r>
          <a:r>
            <a:rPr lang="sl-SI" dirty="0" err="1"/>
            <a:t>of</a:t>
          </a:r>
          <a:r>
            <a:rPr lang="sl-SI" dirty="0"/>
            <a:t> </a:t>
          </a:r>
          <a:r>
            <a:rPr lang="sl-SI" dirty="0" err="1"/>
            <a:t>by</a:t>
          </a:r>
          <a:r>
            <a:rPr lang="sl-SI" dirty="0"/>
            <a:t> </a:t>
          </a:r>
          <a:r>
            <a:rPr lang="sl-SI" dirty="0" err="1"/>
            <a:t>number</a:t>
          </a:r>
          <a:r>
            <a:rPr lang="sl-SI" dirty="0"/>
            <a:t> </a:t>
          </a:r>
          <a:r>
            <a:rPr lang="sl-SI" dirty="0" err="1"/>
            <a:t>or</a:t>
          </a:r>
          <a:r>
            <a:rPr lang="sl-SI" dirty="0"/>
            <a:t> </a:t>
          </a:r>
          <a:r>
            <a:rPr lang="sl-SI" dirty="0" err="1"/>
            <a:t>by</a:t>
          </a:r>
          <a:r>
            <a:rPr lang="sl-SI" dirty="0"/>
            <a:t> </a:t>
          </a:r>
          <a:r>
            <a:rPr lang="sl-SI" dirty="0" err="1"/>
            <a:t>type</a:t>
          </a:r>
          <a:r>
            <a:rPr lang="sl-SI" dirty="0"/>
            <a:t>. </a:t>
          </a:r>
          <a:endParaRPr lang="en-US" dirty="0"/>
        </a:p>
      </dgm:t>
    </dgm:pt>
    <dgm:pt modelId="{1AE80CB9-CAD7-4827-8DAC-66B9D08B51A3}" type="parTrans" cxnId="{78E09C14-9003-4578-83E4-3F40FFB7EF4D}">
      <dgm:prSet/>
      <dgm:spPr/>
      <dgm:t>
        <a:bodyPr/>
        <a:lstStyle/>
        <a:p>
          <a:endParaRPr lang="en-US"/>
        </a:p>
      </dgm:t>
    </dgm:pt>
    <dgm:pt modelId="{166CE4A3-FA02-46A9-85CB-D556DB56A9DF}" type="sibTrans" cxnId="{78E09C14-9003-4578-83E4-3F40FFB7EF4D}">
      <dgm:prSet/>
      <dgm:spPr/>
      <dgm:t>
        <a:bodyPr/>
        <a:lstStyle/>
        <a:p>
          <a:endParaRPr lang="en-US"/>
        </a:p>
      </dgm:t>
    </dgm:pt>
    <dgm:pt modelId="{2BA266A4-F163-424A-9833-F81F95D42675}" type="pres">
      <dgm:prSet presAssocID="{884CCF40-FF19-4115-8D2E-9D3597A8EFF2}" presName="linear" presStyleCnt="0">
        <dgm:presLayoutVars>
          <dgm:animLvl val="lvl"/>
          <dgm:resizeHandles val="exact"/>
        </dgm:presLayoutVars>
      </dgm:prSet>
      <dgm:spPr/>
    </dgm:pt>
    <dgm:pt modelId="{91100055-1343-4557-BE06-31772E29E539}" type="pres">
      <dgm:prSet presAssocID="{0E4CD897-097B-4A2B-B9D8-AD76B4140B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A8159B-DA04-4E75-9EB2-E344DF888114}" type="pres">
      <dgm:prSet presAssocID="{AD21C15E-CAC7-479F-9020-EBBF5BF493B5}" presName="spacer" presStyleCnt="0"/>
      <dgm:spPr/>
    </dgm:pt>
    <dgm:pt modelId="{85C42976-7668-4819-8547-D50C2338B7D1}" type="pres">
      <dgm:prSet presAssocID="{59DF49B2-F5C2-4583-B2A4-A5B63C0936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90D65A-4F7D-4098-B610-7C9AAD850130}" type="pres">
      <dgm:prSet presAssocID="{11CF87FD-10E1-4480-B79D-CFCE8E054F34}" presName="spacer" presStyleCnt="0"/>
      <dgm:spPr/>
    </dgm:pt>
    <dgm:pt modelId="{CA467126-70DD-40CB-A21B-997F3614DEE1}" type="pres">
      <dgm:prSet presAssocID="{97CED05B-86C8-4D3B-BB14-0DB36F7534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E09C14-9003-4578-83E4-3F40FFB7EF4D}" srcId="{884CCF40-FF19-4115-8D2E-9D3597A8EFF2}" destId="{97CED05B-86C8-4D3B-BB14-0DB36F7534BB}" srcOrd="2" destOrd="0" parTransId="{1AE80CB9-CAD7-4827-8DAC-66B9D08B51A3}" sibTransId="{166CE4A3-FA02-46A9-85CB-D556DB56A9DF}"/>
    <dgm:cxn modelId="{2BC3FF28-1778-4624-8C24-AF658F88817C}" type="presOf" srcId="{884CCF40-FF19-4115-8D2E-9D3597A8EFF2}" destId="{2BA266A4-F163-424A-9833-F81F95D42675}" srcOrd="0" destOrd="0" presId="urn:microsoft.com/office/officeart/2005/8/layout/vList2"/>
    <dgm:cxn modelId="{C8F3E567-4BDB-4ECC-9A66-453E82FF1165}" type="presOf" srcId="{97CED05B-86C8-4D3B-BB14-0DB36F7534BB}" destId="{CA467126-70DD-40CB-A21B-997F3614DEE1}" srcOrd="0" destOrd="0" presId="urn:microsoft.com/office/officeart/2005/8/layout/vList2"/>
    <dgm:cxn modelId="{42A37C94-ED90-446C-81A6-84228BF009BD}" type="presOf" srcId="{59DF49B2-F5C2-4583-B2A4-A5B63C093634}" destId="{85C42976-7668-4819-8547-D50C2338B7D1}" srcOrd="0" destOrd="0" presId="urn:microsoft.com/office/officeart/2005/8/layout/vList2"/>
    <dgm:cxn modelId="{F370D0AD-0D16-4435-9E9B-255174A3182D}" srcId="{884CCF40-FF19-4115-8D2E-9D3597A8EFF2}" destId="{59DF49B2-F5C2-4583-B2A4-A5B63C093634}" srcOrd="1" destOrd="0" parTransId="{75E3DA33-F4D1-4686-A3B6-AA10E5181341}" sibTransId="{11CF87FD-10E1-4480-B79D-CFCE8E054F34}"/>
    <dgm:cxn modelId="{2BE9F9D8-33B9-4B74-9372-BC8408825658}" type="presOf" srcId="{0E4CD897-097B-4A2B-B9D8-AD76B4140BB1}" destId="{91100055-1343-4557-BE06-31772E29E539}" srcOrd="0" destOrd="0" presId="urn:microsoft.com/office/officeart/2005/8/layout/vList2"/>
    <dgm:cxn modelId="{BBB745E0-5CFF-4AB4-954D-63B4FD776717}" srcId="{884CCF40-FF19-4115-8D2E-9D3597A8EFF2}" destId="{0E4CD897-097B-4A2B-B9D8-AD76B4140BB1}" srcOrd="0" destOrd="0" parTransId="{70EEF884-33E8-497E-98BB-591C42E51247}" sibTransId="{AD21C15E-CAC7-479F-9020-EBBF5BF493B5}"/>
    <dgm:cxn modelId="{4F40CC65-245A-4831-8533-ED84CC6AA559}" type="presParOf" srcId="{2BA266A4-F163-424A-9833-F81F95D42675}" destId="{91100055-1343-4557-BE06-31772E29E539}" srcOrd="0" destOrd="0" presId="urn:microsoft.com/office/officeart/2005/8/layout/vList2"/>
    <dgm:cxn modelId="{B2D009AA-B043-4B3F-8785-5AF06ABE55AA}" type="presParOf" srcId="{2BA266A4-F163-424A-9833-F81F95D42675}" destId="{75A8159B-DA04-4E75-9EB2-E344DF888114}" srcOrd="1" destOrd="0" presId="urn:microsoft.com/office/officeart/2005/8/layout/vList2"/>
    <dgm:cxn modelId="{21BD7C0D-2D77-4AF9-A8C0-9FAC9A5D612C}" type="presParOf" srcId="{2BA266A4-F163-424A-9833-F81F95D42675}" destId="{85C42976-7668-4819-8547-D50C2338B7D1}" srcOrd="2" destOrd="0" presId="urn:microsoft.com/office/officeart/2005/8/layout/vList2"/>
    <dgm:cxn modelId="{D64FC797-8A6B-4A62-9FA5-F88055ED5E94}" type="presParOf" srcId="{2BA266A4-F163-424A-9833-F81F95D42675}" destId="{4890D65A-4F7D-4098-B610-7C9AAD850130}" srcOrd="3" destOrd="0" presId="urn:microsoft.com/office/officeart/2005/8/layout/vList2"/>
    <dgm:cxn modelId="{FF667100-1F69-4F3B-AFF0-BD6CE9F43429}" type="presParOf" srcId="{2BA266A4-F163-424A-9833-F81F95D42675}" destId="{CA467126-70DD-40CB-A21B-997F3614DE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697CF-2B10-4FA6-A446-46886037CABF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5077B7-B927-41A8-99C2-888AA76DD469}">
      <dgm:prSet/>
      <dgm:spPr/>
      <dgm:t>
        <a:bodyPr/>
        <a:lstStyle/>
        <a:p>
          <a:r>
            <a:rPr lang="en-GB"/>
            <a:t>The results of this study failed to support the theory of linguistic relativism and are, therefore, not in line with the findings of Phillips and Boroditsky (2013)</a:t>
          </a:r>
          <a:endParaRPr lang="en-US"/>
        </a:p>
      </dgm:t>
    </dgm:pt>
    <dgm:pt modelId="{04B4462D-5EE7-4003-8724-454C2C42B1D7}" type="parTrans" cxnId="{E74E107B-5F8E-47B9-ADD0-BCCC76830CA7}">
      <dgm:prSet/>
      <dgm:spPr/>
      <dgm:t>
        <a:bodyPr/>
        <a:lstStyle/>
        <a:p>
          <a:endParaRPr lang="en-US"/>
        </a:p>
      </dgm:t>
    </dgm:pt>
    <dgm:pt modelId="{6726BBA0-984F-476C-A159-3BBD2B7EE01F}" type="sibTrans" cxnId="{E74E107B-5F8E-47B9-ADD0-BCCC76830CA7}">
      <dgm:prSet/>
      <dgm:spPr/>
      <dgm:t>
        <a:bodyPr/>
        <a:lstStyle/>
        <a:p>
          <a:endParaRPr lang="en-US"/>
        </a:p>
      </dgm:t>
    </dgm:pt>
    <dgm:pt modelId="{795805D6-4888-4D9F-AEBF-F6CA5288081B}">
      <dgm:prSet/>
      <dgm:spPr/>
      <dgm:t>
        <a:bodyPr/>
        <a:lstStyle/>
        <a:p>
          <a:r>
            <a:rPr lang="sl-SI"/>
            <a:t>There were some interesting discoveries found, which need to be explored further</a:t>
          </a:r>
          <a:endParaRPr lang="en-US"/>
        </a:p>
      </dgm:t>
    </dgm:pt>
    <dgm:pt modelId="{AB47E257-A563-4783-BFF7-D244BA49F75E}" type="parTrans" cxnId="{079450D3-06ED-42EA-809C-D5F2ACB98140}">
      <dgm:prSet/>
      <dgm:spPr/>
      <dgm:t>
        <a:bodyPr/>
        <a:lstStyle/>
        <a:p>
          <a:endParaRPr lang="en-US"/>
        </a:p>
      </dgm:t>
    </dgm:pt>
    <dgm:pt modelId="{E0C4E2EF-06EE-4F73-84BC-093404AC630A}" type="sibTrans" cxnId="{079450D3-06ED-42EA-809C-D5F2ACB98140}">
      <dgm:prSet/>
      <dgm:spPr/>
      <dgm:t>
        <a:bodyPr/>
        <a:lstStyle/>
        <a:p>
          <a:endParaRPr lang="en-US"/>
        </a:p>
      </dgm:t>
    </dgm:pt>
    <dgm:pt modelId="{769B6B61-1C76-4D42-A0A8-36CA91767ED4}">
      <dgm:prSet/>
      <dgm:spPr/>
      <dgm:t>
        <a:bodyPr/>
        <a:lstStyle/>
        <a:p>
          <a:r>
            <a:rPr lang="sl-SI"/>
            <a:t>More statistical analysis of gathered data</a:t>
          </a:r>
          <a:endParaRPr lang="en-US"/>
        </a:p>
      </dgm:t>
    </dgm:pt>
    <dgm:pt modelId="{6577FD64-5CB0-4522-8F8F-FB8C256C0AC7}" type="parTrans" cxnId="{3067BF36-A138-4B27-88DE-9C668B63500E}">
      <dgm:prSet/>
      <dgm:spPr/>
      <dgm:t>
        <a:bodyPr/>
        <a:lstStyle/>
        <a:p>
          <a:endParaRPr lang="en-US"/>
        </a:p>
      </dgm:t>
    </dgm:pt>
    <dgm:pt modelId="{44E8E7D2-BF07-4AC5-A28F-99C03F4179ED}" type="sibTrans" cxnId="{3067BF36-A138-4B27-88DE-9C668B63500E}">
      <dgm:prSet/>
      <dgm:spPr/>
      <dgm:t>
        <a:bodyPr/>
        <a:lstStyle/>
        <a:p>
          <a:endParaRPr lang="en-US"/>
        </a:p>
      </dgm:t>
    </dgm:pt>
    <dgm:pt modelId="{B60DE70A-AD33-4587-8779-17A9CC215484}">
      <dgm:prSet/>
      <dgm:spPr/>
      <dgm:t>
        <a:bodyPr/>
        <a:lstStyle/>
        <a:p>
          <a:r>
            <a:rPr lang="sl-SI"/>
            <a:t>Another task that would test speaker respresentations</a:t>
          </a:r>
          <a:endParaRPr lang="en-US"/>
        </a:p>
      </dgm:t>
    </dgm:pt>
    <dgm:pt modelId="{94BA5AD6-08BB-4B2C-890E-2B94EFE3FE69}" type="parTrans" cxnId="{5A0AEF46-3C4B-4000-BB62-E61990636633}">
      <dgm:prSet/>
      <dgm:spPr/>
      <dgm:t>
        <a:bodyPr/>
        <a:lstStyle/>
        <a:p>
          <a:endParaRPr lang="en-US"/>
        </a:p>
      </dgm:t>
    </dgm:pt>
    <dgm:pt modelId="{FF4649EE-C3C3-4513-9A32-7222F68747D1}" type="sibTrans" cxnId="{5A0AEF46-3C4B-4000-BB62-E61990636633}">
      <dgm:prSet/>
      <dgm:spPr/>
      <dgm:t>
        <a:bodyPr/>
        <a:lstStyle/>
        <a:p>
          <a:endParaRPr lang="en-US"/>
        </a:p>
      </dgm:t>
    </dgm:pt>
    <dgm:pt modelId="{E5EA808C-A9BE-4345-8D06-5F3CA9CE0D33}" type="pres">
      <dgm:prSet presAssocID="{E81697CF-2B10-4FA6-A446-46886037CABF}" presName="matrix" presStyleCnt="0">
        <dgm:presLayoutVars>
          <dgm:chMax val="1"/>
          <dgm:dir/>
          <dgm:resizeHandles val="exact"/>
        </dgm:presLayoutVars>
      </dgm:prSet>
      <dgm:spPr/>
    </dgm:pt>
    <dgm:pt modelId="{9E8306D3-5C06-4254-BA27-84F68B074116}" type="pres">
      <dgm:prSet presAssocID="{E81697CF-2B10-4FA6-A446-46886037CABF}" presName="diamond" presStyleLbl="bgShp" presStyleIdx="0" presStyleCnt="1"/>
      <dgm:spPr/>
    </dgm:pt>
    <dgm:pt modelId="{B19F694A-5DD1-4553-936B-FD5D4A987BBD}" type="pres">
      <dgm:prSet presAssocID="{E81697CF-2B10-4FA6-A446-46886037CAB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F2079F1-6B53-4D9A-9335-35E8045C3FED}" type="pres">
      <dgm:prSet presAssocID="{E81697CF-2B10-4FA6-A446-46886037CAB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31D10C-1843-4E20-B96A-21518B846D43}" type="pres">
      <dgm:prSet presAssocID="{E81697CF-2B10-4FA6-A446-46886037CAB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96CF291-7292-4BB8-968A-E158BB72B1E5}" type="pres">
      <dgm:prSet presAssocID="{E81697CF-2B10-4FA6-A446-46886037CAB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0FFFE18-7D39-49FC-BC81-AA5C4E231489}" type="presOf" srcId="{B60DE70A-AD33-4587-8779-17A9CC215484}" destId="{196CF291-7292-4BB8-968A-E158BB72B1E5}" srcOrd="0" destOrd="0" presId="urn:microsoft.com/office/officeart/2005/8/layout/matrix3"/>
    <dgm:cxn modelId="{3067BF36-A138-4B27-88DE-9C668B63500E}" srcId="{E81697CF-2B10-4FA6-A446-46886037CABF}" destId="{769B6B61-1C76-4D42-A0A8-36CA91767ED4}" srcOrd="2" destOrd="0" parTransId="{6577FD64-5CB0-4522-8F8F-FB8C256C0AC7}" sibTransId="{44E8E7D2-BF07-4AC5-A28F-99C03F4179ED}"/>
    <dgm:cxn modelId="{5A0AEF46-3C4B-4000-BB62-E61990636633}" srcId="{E81697CF-2B10-4FA6-A446-46886037CABF}" destId="{B60DE70A-AD33-4587-8779-17A9CC215484}" srcOrd="3" destOrd="0" parTransId="{94BA5AD6-08BB-4B2C-890E-2B94EFE3FE69}" sibTransId="{FF4649EE-C3C3-4513-9A32-7222F68747D1}"/>
    <dgm:cxn modelId="{E74E107B-5F8E-47B9-ADD0-BCCC76830CA7}" srcId="{E81697CF-2B10-4FA6-A446-46886037CABF}" destId="{BA5077B7-B927-41A8-99C2-888AA76DD469}" srcOrd="0" destOrd="0" parTransId="{04B4462D-5EE7-4003-8724-454C2C42B1D7}" sibTransId="{6726BBA0-984F-476C-A159-3BBD2B7EE01F}"/>
    <dgm:cxn modelId="{42127A9E-8921-4FAF-AA1D-412A81AA78D3}" type="presOf" srcId="{795805D6-4888-4D9F-AEBF-F6CA5288081B}" destId="{3F2079F1-6B53-4D9A-9335-35E8045C3FED}" srcOrd="0" destOrd="0" presId="urn:microsoft.com/office/officeart/2005/8/layout/matrix3"/>
    <dgm:cxn modelId="{079450D3-06ED-42EA-809C-D5F2ACB98140}" srcId="{E81697CF-2B10-4FA6-A446-46886037CABF}" destId="{795805D6-4888-4D9F-AEBF-F6CA5288081B}" srcOrd="1" destOrd="0" parTransId="{AB47E257-A563-4783-BFF7-D244BA49F75E}" sibTransId="{E0C4E2EF-06EE-4F73-84BC-093404AC630A}"/>
    <dgm:cxn modelId="{863A57D7-C683-4A6B-B568-CC3243C43E2D}" type="presOf" srcId="{BA5077B7-B927-41A8-99C2-888AA76DD469}" destId="{B19F694A-5DD1-4553-936B-FD5D4A987BBD}" srcOrd="0" destOrd="0" presId="urn:microsoft.com/office/officeart/2005/8/layout/matrix3"/>
    <dgm:cxn modelId="{9A6840EF-392C-45C9-9857-11AAC76FF0B2}" type="presOf" srcId="{769B6B61-1C76-4D42-A0A8-36CA91767ED4}" destId="{A431D10C-1843-4E20-B96A-21518B846D43}" srcOrd="0" destOrd="0" presId="urn:microsoft.com/office/officeart/2005/8/layout/matrix3"/>
    <dgm:cxn modelId="{3D172FFF-69A3-4E13-94D6-9AB3859A3101}" type="presOf" srcId="{E81697CF-2B10-4FA6-A446-46886037CABF}" destId="{E5EA808C-A9BE-4345-8D06-5F3CA9CE0D33}" srcOrd="0" destOrd="0" presId="urn:microsoft.com/office/officeart/2005/8/layout/matrix3"/>
    <dgm:cxn modelId="{1E1B9FB7-AD80-4B61-9914-88F01BAB21D0}" type="presParOf" srcId="{E5EA808C-A9BE-4345-8D06-5F3CA9CE0D33}" destId="{9E8306D3-5C06-4254-BA27-84F68B074116}" srcOrd="0" destOrd="0" presId="urn:microsoft.com/office/officeart/2005/8/layout/matrix3"/>
    <dgm:cxn modelId="{89B4605F-EDC2-462C-B235-2374BB2D766A}" type="presParOf" srcId="{E5EA808C-A9BE-4345-8D06-5F3CA9CE0D33}" destId="{B19F694A-5DD1-4553-936B-FD5D4A987BBD}" srcOrd="1" destOrd="0" presId="urn:microsoft.com/office/officeart/2005/8/layout/matrix3"/>
    <dgm:cxn modelId="{22BEC6E1-4DC2-4B4C-98CB-3FAD37575047}" type="presParOf" srcId="{E5EA808C-A9BE-4345-8D06-5F3CA9CE0D33}" destId="{3F2079F1-6B53-4D9A-9335-35E8045C3FED}" srcOrd="2" destOrd="0" presId="urn:microsoft.com/office/officeart/2005/8/layout/matrix3"/>
    <dgm:cxn modelId="{07B698CC-BC52-44E6-9F07-07E3293D67BB}" type="presParOf" srcId="{E5EA808C-A9BE-4345-8D06-5F3CA9CE0D33}" destId="{A431D10C-1843-4E20-B96A-21518B846D43}" srcOrd="3" destOrd="0" presId="urn:microsoft.com/office/officeart/2005/8/layout/matrix3"/>
    <dgm:cxn modelId="{339E4393-EB41-4D5A-A566-6BA2983F55D3}" type="presParOf" srcId="{E5EA808C-A9BE-4345-8D06-5F3CA9CE0D33}" destId="{196CF291-7292-4BB8-968A-E158BB72B1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A3C45-0858-4040-977E-555D6605FF4B}">
      <dsp:nvSpPr>
        <dsp:cNvPr id="0" name=""/>
        <dsp:cNvSpPr/>
      </dsp:nvSpPr>
      <dsp:spPr>
        <a:xfrm>
          <a:off x="0" y="123366"/>
          <a:ext cx="6367912" cy="3042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 err="1"/>
            <a:t>Slovenian</a:t>
          </a:r>
          <a:r>
            <a:rPr lang="sl-SI" sz="2600" kern="1200" dirty="0"/>
            <a:t> </a:t>
          </a:r>
          <a:r>
            <a:rPr lang="sl-SI" sz="2600" kern="1200" dirty="0" err="1"/>
            <a:t>native</a:t>
          </a:r>
          <a:r>
            <a:rPr lang="sl-SI" sz="2600" kern="1200" dirty="0"/>
            <a:t> </a:t>
          </a:r>
          <a:r>
            <a:rPr lang="sl-SI" sz="2600" kern="1200" dirty="0" err="1"/>
            <a:t>speakers</a:t>
          </a:r>
          <a:r>
            <a:rPr lang="sl-SI" sz="2600" kern="1200" dirty="0"/>
            <a:t> </a:t>
          </a:r>
          <a:r>
            <a:rPr lang="sl-SI" sz="2600" kern="1200" dirty="0" err="1"/>
            <a:t>will</a:t>
          </a:r>
          <a:r>
            <a:rPr lang="sl-SI" sz="2600" kern="1200" dirty="0"/>
            <a:t> </a:t>
          </a:r>
          <a:r>
            <a:rPr lang="sl-SI" sz="2600" kern="1200" dirty="0" err="1"/>
            <a:t>have</a:t>
          </a:r>
          <a:r>
            <a:rPr lang="sl-SI" sz="2600" kern="1200" dirty="0"/>
            <a:t> </a:t>
          </a:r>
          <a:r>
            <a:rPr lang="sl-SI" sz="2600" kern="1200" dirty="0" err="1"/>
            <a:t>the</a:t>
          </a:r>
          <a:r>
            <a:rPr lang="sl-SI" sz="2600" kern="1200" dirty="0"/>
            <a:t> </a:t>
          </a:r>
          <a:r>
            <a:rPr lang="sl-SI" sz="2600" kern="1200" dirty="0" err="1"/>
            <a:t>category</a:t>
          </a:r>
          <a:r>
            <a:rPr lang="sl-SI" sz="2600" kern="1200" dirty="0"/>
            <a:t> </a:t>
          </a:r>
          <a:r>
            <a:rPr lang="sl-SI" sz="2600" kern="1200" dirty="0" err="1"/>
            <a:t>of</a:t>
          </a:r>
          <a:r>
            <a:rPr lang="sl-SI" sz="2600" kern="1200" dirty="0"/>
            <a:t> dual more </a:t>
          </a:r>
          <a:r>
            <a:rPr lang="sl-SI" sz="2600" kern="1200" dirty="0" err="1"/>
            <a:t>developed</a:t>
          </a:r>
          <a:r>
            <a:rPr lang="en-GB" sz="2600" kern="1200" dirty="0"/>
            <a:t> and prominent in their brain, so they will group items based on number more than based on type (in the dual-plural distinction) in contrast to English native speakers, who will group by type rather by number</a:t>
          </a:r>
          <a:endParaRPr lang="en-US" sz="2600" kern="1200" dirty="0"/>
        </a:p>
      </dsp:txBody>
      <dsp:txXfrm>
        <a:off x="148498" y="271864"/>
        <a:ext cx="6070916" cy="2745004"/>
      </dsp:txXfrm>
    </dsp:sp>
    <dsp:sp modelId="{5C1B9640-61AC-442B-BC2B-CF2FD1C75CB5}">
      <dsp:nvSpPr>
        <dsp:cNvPr id="0" name=""/>
        <dsp:cNvSpPr/>
      </dsp:nvSpPr>
      <dsp:spPr>
        <a:xfrm>
          <a:off x="0" y="3240246"/>
          <a:ext cx="6367912" cy="3042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Speakers of non-dual dialects of Slovenian will behave like English native speakers (included so we avoid cultural bias)</a:t>
          </a:r>
          <a:endParaRPr lang="en-US" sz="2600" kern="1200" dirty="0"/>
        </a:p>
      </dsp:txBody>
      <dsp:txXfrm>
        <a:off x="148498" y="3388744"/>
        <a:ext cx="6070916" cy="2745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00055-1343-4557-BE06-31772E29E539}">
      <dsp:nvSpPr>
        <dsp:cNvPr id="0" name=""/>
        <dsp:cNvSpPr/>
      </dsp:nvSpPr>
      <dsp:spPr>
        <a:xfrm>
          <a:off x="0" y="271581"/>
          <a:ext cx="6367912" cy="1902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 hypothesis test showed that people who solved the survey on their phone grouped pictures by number more</a:t>
          </a:r>
          <a:r>
            <a:rPr lang="sl-SI" sz="2700" kern="1200" dirty="0"/>
            <a:t>. </a:t>
          </a:r>
          <a:endParaRPr lang="en-US" sz="2700" kern="1200" dirty="0"/>
        </a:p>
      </dsp:txBody>
      <dsp:txXfrm>
        <a:off x="92863" y="364444"/>
        <a:ext cx="6182186" cy="1716584"/>
      </dsp:txXfrm>
    </dsp:sp>
    <dsp:sp modelId="{85C42976-7668-4819-8547-D50C2338B7D1}">
      <dsp:nvSpPr>
        <dsp:cNvPr id="0" name=""/>
        <dsp:cNvSpPr/>
      </dsp:nvSpPr>
      <dsp:spPr>
        <a:xfrm>
          <a:off x="0" y="2251651"/>
          <a:ext cx="6367912" cy="19023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Since all the Slovenian participants were fluent in English, the English number system could have affected their cognitive representations of numbers. </a:t>
          </a:r>
          <a:endParaRPr lang="en-US" sz="2700" kern="1200"/>
        </a:p>
      </dsp:txBody>
      <dsp:txXfrm>
        <a:off x="92863" y="2344514"/>
        <a:ext cx="6182186" cy="1716584"/>
      </dsp:txXfrm>
    </dsp:sp>
    <dsp:sp modelId="{CA467126-70DD-40CB-A21B-997F3614DEE1}">
      <dsp:nvSpPr>
        <dsp:cNvPr id="0" name=""/>
        <dsp:cNvSpPr/>
      </dsp:nvSpPr>
      <dsp:spPr>
        <a:xfrm>
          <a:off x="0" y="4231721"/>
          <a:ext cx="6367912" cy="19023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The experimental design was not appropriate for testing </a:t>
          </a:r>
          <a:r>
            <a:rPr lang="en-GB" sz="2700" kern="1200" dirty="0" err="1"/>
            <a:t>th</a:t>
          </a:r>
          <a:r>
            <a:rPr lang="sl-SI" sz="2700" kern="1200" dirty="0"/>
            <a:t>e </a:t>
          </a:r>
          <a:r>
            <a:rPr lang="sl-SI" sz="2700" kern="1200" dirty="0" err="1"/>
            <a:t>hypotheses</a:t>
          </a:r>
          <a:r>
            <a:rPr lang="sl-SI" sz="2700" kern="1200" dirty="0"/>
            <a:t>. </a:t>
          </a:r>
          <a:r>
            <a:rPr lang="sl-SI" sz="2700" kern="1200" dirty="0" err="1"/>
            <a:t>Participants</a:t>
          </a:r>
          <a:r>
            <a:rPr lang="sl-SI" sz="2700" kern="1200" dirty="0"/>
            <a:t> </a:t>
          </a:r>
          <a:r>
            <a:rPr lang="sl-SI" sz="2700" kern="1200" dirty="0" err="1"/>
            <a:t>often</a:t>
          </a:r>
          <a:r>
            <a:rPr lang="sl-SI" sz="2700" kern="1200" dirty="0"/>
            <a:t> </a:t>
          </a:r>
          <a:r>
            <a:rPr lang="sl-SI" sz="2700" kern="1200" dirty="0" err="1"/>
            <a:t>chose</a:t>
          </a:r>
          <a:r>
            <a:rPr lang="sl-SI" sz="2700" kern="1200" dirty="0"/>
            <a:t> to </a:t>
          </a:r>
          <a:r>
            <a:rPr lang="sl-SI" sz="2700" kern="1200" dirty="0" err="1"/>
            <a:t>group</a:t>
          </a:r>
          <a:r>
            <a:rPr lang="sl-SI" sz="2700" kern="1200" dirty="0"/>
            <a:t> </a:t>
          </a:r>
          <a:r>
            <a:rPr lang="sl-SI" sz="2700" kern="1200" dirty="0" err="1"/>
            <a:t>pictures</a:t>
          </a:r>
          <a:r>
            <a:rPr lang="sl-SI" sz="2700" kern="1200" dirty="0"/>
            <a:t> </a:t>
          </a:r>
          <a:r>
            <a:rPr lang="sl-SI" sz="2700" kern="1200" dirty="0" err="1"/>
            <a:t>by</a:t>
          </a:r>
          <a:r>
            <a:rPr lang="sl-SI" sz="2700" kern="1200" dirty="0"/>
            <a:t> </a:t>
          </a:r>
          <a:r>
            <a:rPr lang="sl-SI" sz="2700" kern="1200" dirty="0" err="1"/>
            <a:t>colour</a:t>
          </a:r>
          <a:r>
            <a:rPr lang="sl-SI" sz="2700" kern="1200" dirty="0"/>
            <a:t> </a:t>
          </a:r>
          <a:r>
            <a:rPr lang="sl-SI" sz="2700" kern="1200" dirty="0" err="1"/>
            <a:t>instead</a:t>
          </a:r>
          <a:r>
            <a:rPr lang="sl-SI" sz="2700" kern="1200" dirty="0"/>
            <a:t> </a:t>
          </a:r>
          <a:r>
            <a:rPr lang="sl-SI" sz="2700" kern="1200" dirty="0" err="1"/>
            <a:t>of</a:t>
          </a:r>
          <a:r>
            <a:rPr lang="sl-SI" sz="2700" kern="1200" dirty="0"/>
            <a:t> </a:t>
          </a:r>
          <a:r>
            <a:rPr lang="sl-SI" sz="2700" kern="1200" dirty="0" err="1"/>
            <a:t>by</a:t>
          </a:r>
          <a:r>
            <a:rPr lang="sl-SI" sz="2700" kern="1200" dirty="0"/>
            <a:t> </a:t>
          </a:r>
          <a:r>
            <a:rPr lang="sl-SI" sz="2700" kern="1200" dirty="0" err="1"/>
            <a:t>number</a:t>
          </a:r>
          <a:r>
            <a:rPr lang="sl-SI" sz="2700" kern="1200" dirty="0"/>
            <a:t> </a:t>
          </a:r>
          <a:r>
            <a:rPr lang="sl-SI" sz="2700" kern="1200" dirty="0" err="1"/>
            <a:t>or</a:t>
          </a:r>
          <a:r>
            <a:rPr lang="sl-SI" sz="2700" kern="1200" dirty="0"/>
            <a:t> </a:t>
          </a:r>
          <a:r>
            <a:rPr lang="sl-SI" sz="2700" kern="1200" dirty="0" err="1"/>
            <a:t>by</a:t>
          </a:r>
          <a:r>
            <a:rPr lang="sl-SI" sz="2700" kern="1200" dirty="0"/>
            <a:t> </a:t>
          </a:r>
          <a:r>
            <a:rPr lang="sl-SI" sz="2700" kern="1200" dirty="0" err="1"/>
            <a:t>type</a:t>
          </a:r>
          <a:r>
            <a:rPr lang="sl-SI" sz="2700" kern="1200" dirty="0"/>
            <a:t>. </a:t>
          </a:r>
          <a:endParaRPr lang="en-US" sz="2700" kern="1200" dirty="0"/>
        </a:p>
      </dsp:txBody>
      <dsp:txXfrm>
        <a:off x="92863" y="4324584"/>
        <a:ext cx="6182186" cy="1716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306D3-5C06-4254-BA27-84F68B074116}">
      <dsp:nvSpPr>
        <dsp:cNvPr id="0" name=""/>
        <dsp:cNvSpPr/>
      </dsp:nvSpPr>
      <dsp:spPr>
        <a:xfrm>
          <a:off x="618474" y="0"/>
          <a:ext cx="5252560" cy="525256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F694A-5DD1-4553-936B-FD5D4A987BBD}">
      <dsp:nvSpPr>
        <dsp:cNvPr id="0" name=""/>
        <dsp:cNvSpPr/>
      </dsp:nvSpPr>
      <dsp:spPr>
        <a:xfrm>
          <a:off x="1117467" y="498993"/>
          <a:ext cx="2048498" cy="2048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results of this study failed to support the theory of linguistic relativism and are, therefore, not in line with the findings of Phillips and Boroditsky (2013)</a:t>
          </a:r>
          <a:endParaRPr lang="en-US" sz="1500" kern="1200"/>
        </a:p>
      </dsp:txBody>
      <dsp:txXfrm>
        <a:off x="1217466" y="598992"/>
        <a:ext cx="1848500" cy="1848500"/>
      </dsp:txXfrm>
    </dsp:sp>
    <dsp:sp modelId="{3F2079F1-6B53-4D9A-9335-35E8045C3FED}">
      <dsp:nvSpPr>
        <dsp:cNvPr id="0" name=""/>
        <dsp:cNvSpPr/>
      </dsp:nvSpPr>
      <dsp:spPr>
        <a:xfrm>
          <a:off x="3323543" y="498993"/>
          <a:ext cx="2048498" cy="204849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/>
            <a:t>There were some interesting discoveries found, which need to be explored further</a:t>
          </a:r>
          <a:endParaRPr lang="en-US" sz="1500" kern="1200"/>
        </a:p>
      </dsp:txBody>
      <dsp:txXfrm>
        <a:off x="3423542" y="598992"/>
        <a:ext cx="1848500" cy="1848500"/>
      </dsp:txXfrm>
    </dsp:sp>
    <dsp:sp modelId="{A431D10C-1843-4E20-B96A-21518B846D43}">
      <dsp:nvSpPr>
        <dsp:cNvPr id="0" name=""/>
        <dsp:cNvSpPr/>
      </dsp:nvSpPr>
      <dsp:spPr>
        <a:xfrm>
          <a:off x="1117467" y="2705068"/>
          <a:ext cx="2048498" cy="204849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/>
            <a:t>More statistical analysis of gathered data</a:t>
          </a:r>
          <a:endParaRPr lang="en-US" sz="1500" kern="1200"/>
        </a:p>
      </dsp:txBody>
      <dsp:txXfrm>
        <a:off x="1217466" y="2805067"/>
        <a:ext cx="1848500" cy="1848500"/>
      </dsp:txXfrm>
    </dsp:sp>
    <dsp:sp modelId="{196CF291-7292-4BB8-968A-E158BB72B1E5}">
      <dsp:nvSpPr>
        <dsp:cNvPr id="0" name=""/>
        <dsp:cNvSpPr/>
      </dsp:nvSpPr>
      <dsp:spPr>
        <a:xfrm>
          <a:off x="3323543" y="2705068"/>
          <a:ext cx="2048498" cy="204849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/>
            <a:t>Another task that would test speaker respresentations</a:t>
          </a:r>
          <a:endParaRPr lang="en-US" sz="1500" kern="1200"/>
        </a:p>
      </dsp:txBody>
      <dsp:txXfrm>
        <a:off x="3423542" y="2805067"/>
        <a:ext cx="1848500" cy="184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7350-24D5-436B-959F-5588EC0CB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160B5-DA98-419D-A474-0FAFDB13B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C2BEF-9738-4C3F-BD08-99CA26B4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6A275-1E93-403F-823B-9F434626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AB0F8-BFF9-4F45-B15B-C6814FE4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6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DDFA-A594-43BC-B5B1-AA49AAC4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79382-2215-41B0-9C54-EBD9B24B7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A9514-88F6-4E8B-A1A5-A87467C1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2DF6-8A70-4F93-9C69-7EBE9E10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2C895-C58E-4415-A4B9-6F09EA4F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1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539D5-FB31-42DA-9E7A-D51DCE786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9237E-E64B-48F7-9EC7-EF3E76D21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859ED-2598-41FB-93BC-FB6B9FEB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77F28-BAB6-4C47-9D36-A26B0E8E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707EE-BC13-462E-883C-C58C80C2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1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5B36-A2AD-486E-9F03-BD914891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A05C-A1FB-43E7-A377-4B77F0A6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9ED8-3CE0-4C5F-998C-48743F2B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66DEF-173F-4DD9-A9EF-D9CFE1B7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02F41-CF70-4C99-A637-60B829C6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8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56FB-374F-41D4-BB17-4732BE7B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4ABBD-9D9E-4E6D-A702-7DD87EFC9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6E4FC-6E00-4F2C-BC42-783E6FD6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EC278-E2DA-4F21-AF74-6D9226D5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2D896-E75C-4E63-A023-E2A46CC9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5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AA14-208D-4814-9E60-D51FDB31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56F08-0FC7-4856-8114-3FB2B3E7A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F3A94-7E8F-4F91-AD9B-8F3E59CF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B70F3-7689-425C-B38B-2D78D8E0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69DE3-893D-44C2-82E2-AB369E1C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8EBC-756A-4606-93F9-A55DAB20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7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3B58-A3DA-4DC1-A723-8A53399D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8DBD8-46C3-4CB3-A155-B8BF0B748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76736-2913-4BDB-B854-B561D543D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670BC-7EE3-410B-97C4-DE73CA6B9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DB502-F855-453A-824B-E5A887D93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FF0EB-CBBE-49DA-8E37-AF7EC271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E6245-DFFA-4BE1-A9A6-4C866550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B7F62-7080-4507-BAC0-8850A22B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5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33BD-902B-4738-9A0B-B953C754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165B0-2C22-46FC-B83C-C2CE3662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12D39-B864-4FD6-BDAE-3EFE3F50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5836B-B9A6-4DD2-93E3-C3F0F0F9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58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D135B-8BDC-4BB8-AF43-EB0C5289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F431E-D3A5-4193-98FF-97DB77EF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EF140-77D8-445C-AFF3-74A27C2A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5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BE7C-8B27-4005-B06D-8E7CFF98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F9E9-E302-497C-922B-97F28A4D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B84B2-D763-402D-8945-A323D401A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B435D-7FEF-40F7-9102-9464D814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E2F4F-827B-4A9F-9C5F-A823FAF9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49010-0232-4045-826C-2537B5DE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8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04DB-9DF5-48B6-B579-B8A8FB30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62583-D60B-45A4-8968-79522529C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581CC-728E-4A48-86B0-806A37910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07089-317C-4151-ABA1-11E592BE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96C10-1E22-4A09-9E43-41F93436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DD2F0-0522-4B16-8768-0B1C89EC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8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C9B63D-5ADA-47F7-8A8D-2FBBB5D8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A129B-C77D-48DD-A95A-07C227E49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E7B6E-22C9-48B8-94AE-32E452B5F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6549-E061-4471-8245-C5A876CAC7B5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8848-AE79-43C4-B1DB-932BA1FA4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2B7B0-7838-480F-B0EB-FBD93C509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2B81-6F71-4364-99EC-6AC6EBDDA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6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721DC-F06B-4021-AD8F-89E83D41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482682"/>
            <a:ext cx="6105194" cy="2031055"/>
          </a:xfrm>
        </p:spPr>
        <p:txBody>
          <a:bodyPr>
            <a:normAutofit/>
          </a:bodyPr>
          <a:lstStyle/>
          <a:p>
            <a:r>
              <a:rPr lang="sl-SI" sz="4700" b="1" dirty="0" err="1">
                <a:solidFill>
                  <a:srgbClr val="FFFFFF"/>
                </a:solidFill>
              </a:rPr>
              <a:t>Linguistic</a:t>
            </a:r>
            <a:r>
              <a:rPr lang="sl-SI" sz="4700" b="1" dirty="0">
                <a:solidFill>
                  <a:srgbClr val="FFFFFF"/>
                </a:solidFill>
              </a:rPr>
              <a:t> </a:t>
            </a:r>
            <a:r>
              <a:rPr lang="sl-SI" sz="4700" b="1" dirty="0" err="1">
                <a:solidFill>
                  <a:srgbClr val="FFFFFF"/>
                </a:solidFill>
              </a:rPr>
              <a:t>relativity</a:t>
            </a:r>
            <a:r>
              <a:rPr lang="sl-SI" sz="4700" b="1" dirty="0">
                <a:solidFill>
                  <a:srgbClr val="FFFFFF"/>
                </a:solidFill>
              </a:rPr>
              <a:t> </a:t>
            </a:r>
            <a:r>
              <a:rPr lang="sl-SI" sz="4700" b="1" dirty="0" err="1">
                <a:solidFill>
                  <a:srgbClr val="FFFFFF"/>
                </a:solidFill>
              </a:rPr>
              <a:t>and</a:t>
            </a:r>
            <a:r>
              <a:rPr lang="sl-SI" sz="4700" b="1" dirty="0">
                <a:solidFill>
                  <a:srgbClr val="FFFFFF"/>
                </a:solidFill>
              </a:rPr>
              <a:t> </a:t>
            </a:r>
            <a:r>
              <a:rPr lang="sl-SI" sz="4700" b="1" dirty="0" err="1">
                <a:solidFill>
                  <a:srgbClr val="FFFFFF"/>
                </a:solidFill>
              </a:rPr>
              <a:t>grammatical</a:t>
            </a:r>
            <a:r>
              <a:rPr lang="sl-SI" sz="4700" b="1" dirty="0">
                <a:solidFill>
                  <a:srgbClr val="FFFFFF"/>
                </a:solidFill>
              </a:rPr>
              <a:t> </a:t>
            </a:r>
            <a:r>
              <a:rPr lang="sl-SI" sz="4700" b="1" dirty="0" err="1">
                <a:solidFill>
                  <a:srgbClr val="FFFFFF"/>
                </a:solidFill>
              </a:rPr>
              <a:t>number</a:t>
            </a:r>
            <a:endParaRPr lang="en-GB" sz="47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4E318-2494-454C-88DD-2D4A87885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403" y="3429000"/>
            <a:ext cx="6105194" cy="682079"/>
          </a:xfrm>
        </p:spPr>
        <p:txBody>
          <a:bodyPr>
            <a:noAutofit/>
          </a:bodyPr>
          <a:lstStyle/>
          <a:p>
            <a:r>
              <a:rPr lang="sl-SI" sz="2800" dirty="0">
                <a:solidFill>
                  <a:srgbClr val="FFFFFF"/>
                </a:solidFill>
              </a:rPr>
              <a:t>A </a:t>
            </a:r>
            <a:r>
              <a:rPr lang="sl-SI" sz="2800" dirty="0" err="1">
                <a:solidFill>
                  <a:srgbClr val="FFFFFF"/>
                </a:solidFill>
              </a:rPr>
              <a:t>comparison</a:t>
            </a:r>
            <a:r>
              <a:rPr lang="sl-SI" sz="2800" dirty="0">
                <a:solidFill>
                  <a:srgbClr val="FFFFFF"/>
                </a:solidFill>
              </a:rPr>
              <a:t> </a:t>
            </a:r>
            <a:r>
              <a:rPr lang="sl-SI" sz="2800" dirty="0" err="1">
                <a:solidFill>
                  <a:srgbClr val="FFFFFF"/>
                </a:solidFill>
              </a:rPr>
              <a:t>of</a:t>
            </a:r>
            <a:r>
              <a:rPr lang="sl-SI" sz="2800" dirty="0">
                <a:solidFill>
                  <a:srgbClr val="FFFFFF"/>
                </a:solidFill>
              </a:rPr>
              <a:t> </a:t>
            </a:r>
            <a:r>
              <a:rPr lang="sl-SI" sz="2800" dirty="0" err="1">
                <a:solidFill>
                  <a:srgbClr val="FFFFFF"/>
                </a:solidFill>
              </a:rPr>
              <a:t>native</a:t>
            </a:r>
            <a:r>
              <a:rPr lang="sl-SI" sz="2800" dirty="0">
                <a:solidFill>
                  <a:srgbClr val="FFFFFF"/>
                </a:solidFill>
              </a:rPr>
              <a:t> </a:t>
            </a:r>
            <a:r>
              <a:rPr lang="sl-SI" sz="2800" dirty="0" err="1">
                <a:solidFill>
                  <a:srgbClr val="FFFFFF"/>
                </a:solidFill>
              </a:rPr>
              <a:t>Slovenian</a:t>
            </a:r>
            <a:r>
              <a:rPr lang="sl-SI" sz="2800" dirty="0">
                <a:solidFill>
                  <a:srgbClr val="FFFFFF"/>
                </a:solidFill>
              </a:rPr>
              <a:t> </a:t>
            </a:r>
            <a:r>
              <a:rPr lang="sl-SI" sz="2800" dirty="0" err="1">
                <a:solidFill>
                  <a:srgbClr val="FFFFFF"/>
                </a:solidFill>
              </a:rPr>
              <a:t>and</a:t>
            </a:r>
            <a:r>
              <a:rPr lang="sl-SI" sz="2800" dirty="0">
                <a:solidFill>
                  <a:srgbClr val="FFFFFF"/>
                </a:solidFill>
              </a:rPr>
              <a:t> </a:t>
            </a:r>
            <a:r>
              <a:rPr lang="sl-SI" sz="2800" dirty="0" err="1">
                <a:solidFill>
                  <a:srgbClr val="FFFFFF"/>
                </a:solidFill>
              </a:rPr>
              <a:t>native</a:t>
            </a:r>
            <a:r>
              <a:rPr lang="sl-SI" sz="2800" dirty="0">
                <a:solidFill>
                  <a:srgbClr val="FFFFFF"/>
                </a:solidFill>
              </a:rPr>
              <a:t> </a:t>
            </a:r>
            <a:r>
              <a:rPr lang="sl-SI" sz="2800" dirty="0" err="1">
                <a:solidFill>
                  <a:srgbClr val="FFFFFF"/>
                </a:solidFill>
              </a:rPr>
              <a:t>English</a:t>
            </a:r>
            <a:r>
              <a:rPr lang="sl-SI" sz="2800" dirty="0">
                <a:solidFill>
                  <a:srgbClr val="FFFFFF"/>
                </a:solidFill>
              </a:rPr>
              <a:t> </a:t>
            </a:r>
            <a:r>
              <a:rPr lang="sl-SI" sz="2800" dirty="0" err="1">
                <a:solidFill>
                  <a:srgbClr val="FFFFFF"/>
                </a:solidFill>
              </a:rPr>
              <a:t>speakers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0CD3D-3A8B-44A4-9A34-91580764249E}"/>
              </a:ext>
            </a:extLst>
          </p:cNvPr>
          <p:cNvSpPr txBox="1"/>
          <p:nvPr/>
        </p:nvSpPr>
        <p:spPr>
          <a:xfrm>
            <a:off x="5637865" y="297320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08210-0DFC-45EC-B0BC-66101DC895EC}"/>
              </a:ext>
            </a:extLst>
          </p:cNvPr>
          <p:cNvSpPr txBox="1"/>
          <p:nvPr/>
        </p:nvSpPr>
        <p:spPr>
          <a:xfrm>
            <a:off x="3941830" y="4693548"/>
            <a:ext cx="4308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Ajda Krišelj</a:t>
            </a:r>
          </a:p>
          <a:p>
            <a:pPr algn="ctr"/>
            <a:r>
              <a:rPr lang="sl-SI" dirty="0" err="1">
                <a:solidFill>
                  <a:schemeClr val="bg1"/>
                </a:solidFill>
              </a:rPr>
              <a:t>University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of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Edinburgh</a:t>
            </a:r>
            <a:r>
              <a:rPr lang="sl-SI" dirty="0">
                <a:solidFill>
                  <a:schemeClr val="bg1"/>
                </a:solidFill>
              </a:rPr>
              <a:t> 2020 </a:t>
            </a:r>
            <a:r>
              <a:rPr lang="sl-SI" dirty="0" err="1">
                <a:solidFill>
                  <a:schemeClr val="bg1"/>
                </a:solidFill>
              </a:rPr>
              <a:t>graduate</a:t>
            </a:r>
            <a:endParaRPr lang="sl-SI" dirty="0">
              <a:solidFill>
                <a:schemeClr val="bg1"/>
              </a:solidFill>
            </a:endParaRPr>
          </a:p>
          <a:p>
            <a:pPr algn="ctr"/>
            <a:r>
              <a:rPr lang="sl-SI" dirty="0">
                <a:solidFill>
                  <a:schemeClr val="bg1"/>
                </a:solidFill>
              </a:rPr>
              <a:t>in </a:t>
            </a:r>
            <a:r>
              <a:rPr lang="sl-SI" dirty="0" err="1">
                <a:solidFill>
                  <a:schemeClr val="bg1"/>
                </a:solidFill>
              </a:rPr>
              <a:t>Cognitive</a:t>
            </a:r>
            <a:r>
              <a:rPr lang="sl-SI" dirty="0">
                <a:solidFill>
                  <a:schemeClr val="bg1"/>
                </a:solidFill>
              </a:rPr>
              <a:t> Science (</a:t>
            </a:r>
            <a:r>
              <a:rPr lang="sl-SI" dirty="0" err="1">
                <a:solidFill>
                  <a:schemeClr val="bg1"/>
                </a:solidFill>
              </a:rPr>
              <a:t>Humanities</a:t>
            </a:r>
            <a:r>
              <a:rPr lang="sl-SI" dirty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005681-111B-4795-8F7F-7BB6421BE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74" y="1899500"/>
            <a:ext cx="4805996" cy="1297115"/>
          </a:xfrm>
        </p:spPr>
        <p:txBody>
          <a:bodyPr anchor="t">
            <a:normAutofit/>
          </a:bodyPr>
          <a:lstStyle/>
          <a:p>
            <a:r>
              <a:rPr lang="sl-SI" sz="4100" dirty="0">
                <a:solidFill>
                  <a:srgbClr val="000000"/>
                </a:solidFill>
              </a:rPr>
              <a:t>THANK YOU FOR LISTENING!</a:t>
            </a:r>
            <a:endParaRPr lang="en-GB" sz="41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E1455-F5B0-4D69-97C2-56A0FBAB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018" y="4331543"/>
            <a:ext cx="5363647" cy="1171955"/>
          </a:xfrm>
        </p:spPr>
        <p:txBody>
          <a:bodyPr anchor="b">
            <a:noAutofit/>
          </a:bodyPr>
          <a:lstStyle/>
          <a:p>
            <a:r>
              <a:rPr lang="sl-SI" dirty="0" err="1">
                <a:solidFill>
                  <a:srgbClr val="000000"/>
                </a:solidFill>
              </a:rPr>
              <a:t>If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you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have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any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questions</a:t>
            </a:r>
            <a:r>
              <a:rPr lang="sl-SI" dirty="0">
                <a:solidFill>
                  <a:srgbClr val="000000"/>
                </a:solidFill>
              </a:rPr>
              <a:t>, do not </a:t>
            </a:r>
            <a:r>
              <a:rPr lang="sl-SI" dirty="0" err="1">
                <a:solidFill>
                  <a:srgbClr val="000000"/>
                </a:solidFill>
              </a:rPr>
              <a:t>hesitate</a:t>
            </a:r>
            <a:r>
              <a:rPr lang="sl-SI" dirty="0">
                <a:solidFill>
                  <a:srgbClr val="000000"/>
                </a:solidFill>
              </a:rPr>
              <a:t> to </a:t>
            </a:r>
            <a:r>
              <a:rPr lang="sl-SI" dirty="0" err="1">
                <a:solidFill>
                  <a:srgbClr val="000000"/>
                </a:solidFill>
              </a:rPr>
              <a:t>ask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now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or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contact</a:t>
            </a:r>
            <a:r>
              <a:rPr lang="sl-SI" dirty="0">
                <a:solidFill>
                  <a:srgbClr val="000000"/>
                </a:solidFill>
              </a:rPr>
              <a:t> me </a:t>
            </a:r>
            <a:r>
              <a:rPr lang="sl-SI" dirty="0" err="1">
                <a:solidFill>
                  <a:srgbClr val="000000"/>
                </a:solidFill>
              </a:rPr>
              <a:t>later</a:t>
            </a:r>
            <a:r>
              <a:rPr lang="sl-SI" dirty="0">
                <a:solidFill>
                  <a:srgbClr val="000000"/>
                </a:solidFill>
              </a:rPr>
              <a:t> on </a:t>
            </a:r>
            <a:r>
              <a:rPr lang="sl-SI" dirty="0" err="1">
                <a:solidFill>
                  <a:srgbClr val="000000"/>
                </a:solidFill>
              </a:rPr>
              <a:t>Discord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or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email</a:t>
            </a:r>
            <a:r>
              <a:rPr lang="sl-SI" dirty="0">
                <a:solidFill>
                  <a:srgbClr val="000000"/>
                </a:solidFill>
              </a:rPr>
              <a:t> me on ajda.kriselj@gmail.com.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Angel face outline outline">
            <a:extLst>
              <a:ext uri="{FF2B5EF4-FFF2-40B4-BE49-F238E27FC236}">
                <a16:creationId xmlns:a16="http://schemas.microsoft.com/office/drawing/2014/main" id="{C851C79D-62B2-4272-ABF5-C35BE67B5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9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64B6C-1158-4C64-A39E-4AB7F33C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rgbClr val="FFFFFF"/>
                </a:solidFill>
              </a:rPr>
              <a:t>BACKGROUND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BBDD-9CD1-4050-90E6-CCFB34FF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76" y="2635770"/>
            <a:ext cx="10415080" cy="3657874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>
                <a:solidFill>
                  <a:srgbClr val="000000"/>
                </a:solidFill>
              </a:rPr>
              <a:t>Linguistic relativism/li</a:t>
            </a:r>
            <a:r>
              <a:rPr lang="sl-SI" sz="3000" dirty="0">
                <a:solidFill>
                  <a:srgbClr val="000000"/>
                </a:solidFill>
              </a:rPr>
              <a:t>n</a:t>
            </a:r>
            <a:r>
              <a:rPr lang="en-GB" sz="3000" dirty="0" err="1">
                <a:solidFill>
                  <a:srgbClr val="000000"/>
                </a:solidFill>
              </a:rPr>
              <a:t>guistic</a:t>
            </a:r>
            <a:r>
              <a:rPr lang="en-GB" sz="3000" dirty="0">
                <a:solidFill>
                  <a:srgbClr val="000000"/>
                </a:solidFill>
              </a:rPr>
              <a:t> relativity/</a:t>
            </a:r>
            <a:r>
              <a:rPr lang="en-GB" sz="3000" dirty="0" err="1">
                <a:solidFill>
                  <a:srgbClr val="000000"/>
                </a:solidFill>
              </a:rPr>
              <a:t>Saphir</a:t>
            </a:r>
            <a:r>
              <a:rPr lang="en-GB" sz="3000" dirty="0">
                <a:solidFill>
                  <a:srgbClr val="000000"/>
                </a:solidFill>
              </a:rPr>
              <a:t>-Whorf theory: </a:t>
            </a:r>
          </a:p>
          <a:p>
            <a:pPr marL="0" indent="0" algn="ctr">
              <a:buNone/>
            </a:pPr>
            <a:r>
              <a:rPr lang="en-GB" sz="3000" dirty="0">
                <a:solidFill>
                  <a:srgbClr val="000000"/>
                </a:solidFill>
                <a:highlight>
                  <a:srgbClr val="FF0000"/>
                </a:highlight>
              </a:rPr>
              <a:t>the language we speak influences the way we think</a:t>
            </a:r>
          </a:p>
          <a:p>
            <a:r>
              <a:rPr lang="en-GB" sz="3000" dirty="0">
                <a:solidFill>
                  <a:srgbClr val="000000"/>
                </a:solidFill>
              </a:rPr>
              <a:t>Very controversial debate, with evidence on both sides</a:t>
            </a:r>
          </a:p>
          <a:p>
            <a:r>
              <a:rPr lang="en-GB" sz="3000" dirty="0">
                <a:solidFill>
                  <a:srgbClr val="000000"/>
                </a:solidFill>
              </a:rPr>
              <a:t>Hard to prove, because it is hard to prove thoughts</a:t>
            </a:r>
          </a:p>
          <a:p>
            <a:r>
              <a:rPr lang="en-GB" sz="3000" dirty="0">
                <a:solidFill>
                  <a:srgbClr val="000000"/>
                </a:solidFill>
              </a:rPr>
              <a:t>Evidence in favour of this theory found in domains of grammatical gender (Phillips &amp; Boroditsky, 2003), frames of reference, spatial categories and noun types (</a:t>
            </a:r>
            <a:r>
              <a:rPr lang="en-GB" sz="3000" dirty="0" err="1">
                <a:solidFill>
                  <a:srgbClr val="000000"/>
                </a:solidFill>
              </a:rPr>
              <a:t>Reinez</a:t>
            </a:r>
            <a:r>
              <a:rPr lang="en-GB" sz="3000" dirty="0">
                <a:solidFill>
                  <a:srgbClr val="000000"/>
                </a:solidFill>
              </a:rPr>
              <a:t> &amp; Prinz, 2009)</a:t>
            </a:r>
          </a:p>
          <a:p>
            <a:r>
              <a:rPr lang="en-GB" sz="3000" dirty="0">
                <a:solidFill>
                  <a:srgbClr val="000000"/>
                </a:solidFill>
              </a:rPr>
              <a:t>This study wanted to discover whether </a:t>
            </a:r>
            <a:r>
              <a:rPr lang="en-GB" sz="3000" dirty="0">
                <a:solidFill>
                  <a:srgbClr val="000000"/>
                </a:solidFill>
                <a:highlight>
                  <a:srgbClr val="00FFFF"/>
                </a:highlight>
              </a:rPr>
              <a:t>grammatical NUMBER</a:t>
            </a:r>
            <a:r>
              <a:rPr lang="en-GB" sz="3000" dirty="0">
                <a:solidFill>
                  <a:srgbClr val="000000"/>
                </a:solidFill>
              </a:rPr>
              <a:t> also shows effects of linguistic relativism</a:t>
            </a:r>
          </a:p>
          <a:p>
            <a:endParaRPr lang="en-GB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4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6A305-5434-4CFC-92D9-B2C6FB0B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Slovenian </a:t>
            </a:r>
            <a:br>
              <a:rPr lang="sl-SI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v</a:t>
            </a:r>
            <a:r>
              <a:rPr lang="sl-SI" sz="4000" dirty="0" err="1">
                <a:solidFill>
                  <a:srgbClr val="FFFFFF"/>
                </a:solidFill>
              </a:rPr>
              <a:t>ersus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br>
              <a:rPr lang="sl-SI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English gramma</a:t>
            </a:r>
            <a:r>
              <a:rPr lang="sl-SI" sz="4000" dirty="0">
                <a:solidFill>
                  <a:srgbClr val="FFFFFF"/>
                </a:solidFill>
              </a:rPr>
              <a:t>r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33D4-7472-42F6-9968-FD5DA8539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2294" y="186042"/>
            <a:ext cx="3761584" cy="5886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SLOVENIAN</a:t>
            </a:r>
          </a:p>
          <a:p>
            <a:pPr marL="0" indent="0">
              <a:buNone/>
            </a:pPr>
            <a:r>
              <a:rPr lang="sl-SI" dirty="0"/>
              <a:t>3-way </a:t>
            </a:r>
            <a:r>
              <a:rPr lang="sl-SI" dirty="0" err="1"/>
              <a:t>grammatical</a:t>
            </a:r>
            <a:r>
              <a:rPr lang="sl-SI" dirty="0"/>
              <a:t> </a:t>
            </a:r>
            <a:r>
              <a:rPr lang="sl-SI" dirty="0" err="1"/>
              <a:t>number</a:t>
            </a:r>
            <a:r>
              <a:rPr lang="sl-SI" dirty="0"/>
              <a:t> </a:t>
            </a:r>
            <a:r>
              <a:rPr lang="sl-SI" dirty="0" err="1"/>
              <a:t>distinction</a:t>
            </a:r>
            <a:r>
              <a:rPr lang="sl-SI" dirty="0"/>
              <a:t>: singular, dual, </a:t>
            </a:r>
            <a:r>
              <a:rPr lang="en-GB" dirty="0"/>
              <a:t>plural</a:t>
            </a:r>
          </a:p>
          <a:p>
            <a:pPr marL="0" indent="0">
              <a:buNone/>
            </a:pPr>
            <a:r>
              <a:rPr lang="sl-SI" dirty="0"/>
              <a:t>(miza </a:t>
            </a:r>
            <a:r>
              <a:rPr lang="en-GB" dirty="0"/>
              <a:t>[sg.]</a:t>
            </a:r>
            <a:r>
              <a:rPr lang="sl-SI" dirty="0"/>
              <a:t>, mizi</a:t>
            </a:r>
            <a:r>
              <a:rPr lang="en-GB" dirty="0"/>
              <a:t> [dual]</a:t>
            </a:r>
            <a:r>
              <a:rPr lang="sl-SI" dirty="0"/>
              <a:t>, mize</a:t>
            </a:r>
            <a:r>
              <a:rPr lang="en-GB" dirty="0"/>
              <a:t> [pl.]</a:t>
            </a:r>
            <a:r>
              <a:rPr lang="sl-SI" dirty="0"/>
              <a:t>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Marks</a:t>
            </a:r>
            <a:r>
              <a:rPr lang="sl-SI" dirty="0"/>
              <a:t> </a:t>
            </a:r>
            <a:r>
              <a:rPr lang="sl-SI" dirty="0" err="1"/>
              <a:t>number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changing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sufix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3 </a:t>
            </a:r>
            <a:r>
              <a:rPr lang="sl-SI" dirty="0" err="1"/>
              <a:t>grammatical</a:t>
            </a:r>
            <a:r>
              <a:rPr lang="sl-SI" dirty="0"/>
              <a:t> </a:t>
            </a:r>
            <a:r>
              <a:rPr lang="sl-SI" dirty="0" err="1"/>
              <a:t>genders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adjectives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nouns</a:t>
            </a:r>
            <a:r>
              <a:rPr lang="sl-SI" dirty="0"/>
              <a:t>: </a:t>
            </a:r>
            <a:r>
              <a:rPr lang="sl-SI" dirty="0" err="1"/>
              <a:t>female</a:t>
            </a:r>
            <a:r>
              <a:rPr lang="sl-SI" dirty="0"/>
              <a:t>, male, </a:t>
            </a:r>
            <a:r>
              <a:rPr lang="sl-SI" dirty="0" err="1"/>
              <a:t>neuter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978F-A96C-4CAA-A8B7-3FF7288D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4873" y="180431"/>
            <a:ext cx="3597504" cy="5701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ENGLISH</a:t>
            </a:r>
          </a:p>
          <a:p>
            <a:pPr marL="0" indent="0">
              <a:buNone/>
            </a:pPr>
            <a:r>
              <a:rPr lang="sl-SI" dirty="0"/>
              <a:t>2-way </a:t>
            </a:r>
            <a:r>
              <a:rPr lang="sl-SI" dirty="0" err="1"/>
              <a:t>grammatical</a:t>
            </a:r>
            <a:r>
              <a:rPr lang="sl-SI" dirty="0"/>
              <a:t> </a:t>
            </a:r>
            <a:r>
              <a:rPr lang="sl-SI" dirty="0" err="1"/>
              <a:t>number</a:t>
            </a:r>
            <a:r>
              <a:rPr lang="sl-SI" dirty="0"/>
              <a:t> </a:t>
            </a:r>
            <a:r>
              <a:rPr lang="sl-SI" dirty="0" err="1"/>
              <a:t>distinction</a:t>
            </a:r>
            <a:r>
              <a:rPr lang="sl-SI" dirty="0"/>
              <a:t>: singular, plural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(table [sg], tables [pl])</a:t>
            </a:r>
            <a:endParaRPr lang="sl-SI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sl-SI" dirty="0" err="1"/>
              <a:t>Marks</a:t>
            </a:r>
            <a:r>
              <a:rPr lang="sl-SI" dirty="0"/>
              <a:t> </a:t>
            </a:r>
            <a:r>
              <a:rPr lang="sl-SI" dirty="0" err="1"/>
              <a:t>number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adding</a:t>
            </a:r>
            <a:r>
              <a:rPr lang="sl-SI" dirty="0"/>
              <a:t> a </a:t>
            </a:r>
            <a:r>
              <a:rPr lang="sl-SI" dirty="0" err="1"/>
              <a:t>suffix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No </a:t>
            </a:r>
            <a:r>
              <a:rPr lang="sl-SI" dirty="0" err="1"/>
              <a:t>grammatical</a:t>
            </a:r>
            <a:r>
              <a:rPr lang="sl-SI" dirty="0"/>
              <a:t> </a:t>
            </a:r>
            <a:r>
              <a:rPr lang="sl-SI" dirty="0" err="1"/>
              <a:t>gender</a:t>
            </a:r>
            <a:r>
              <a:rPr lang="sl-SI" dirty="0"/>
              <a:t> </a:t>
            </a:r>
            <a:r>
              <a:rPr lang="sl-SI" dirty="0" err="1"/>
              <a:t>distinction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C45EF-FE3F-4BAA-B01A-25A15C6D9FD7}"/>
              </a:ext>
            </a:extLst>
          </p:cNvPr>
          <p:cNvSpPr txBox="1"/>
          <p:nvPr/>
        </p:nvSpPr>
        <p:spPr>
          <a:xfrm>
            <a:off x="1077085" y="6109794"/>
            <a:ext cx="1335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Do </a:t>
            </a:r>
            <a:r>
              <a:rPr lang="sl-SI" sz="2800" b="1" dirty="0" err="1"/>
              <a:t>these</a:t>
            </a:r>
            <a:r>
              <a:rPr lang="sl-SI" sz="2800" b="1" dirty="0"/>
              <a:t> </a:t>
            </a:r>
            <a:r>
              <a:rPr lang="sl-SI" sz="2800" b="1" dirty="0" err="1"/>
              <a:t>grammatical</a:t>
            </a:r>
            <a:r>
              <a:rPr lang="sl-SI" sz="2800" b="1" dirty="0"/>
              <a:t> </a:t>
            </a:r>
            <a:r>
              <a:rPr lang="sl-SI" sz="2800" b="1" dirty="0" err="1"/>
              <a:t>differences</a:t>
            </a:r>
            <a:r>
              <a:rPr lang="sl-SI" sz="2800" b="1" dirty="0"/>
              <a:t> influence </a:t>
            </a:r>
            <a:r>
              <a:rPr lang="sl-SI" sz="2800" b="1" dirty="0" err="1"/>
              <a:t>our</a:t>
            </a:r>
            <a:r>
              <a:rPr lang="sl-SI" sz="2800" b="1" dirty="0"/>
              <a:t> </a:t>
            </a:r>
            <a:r>
              <a:rPr lang="sl-SI" sz="2800" b="1" dirty="0" err="1"/>
              <a:t>mental</a:t>
            </a:r>
            <a:r>
              <a:rPr lang="sl-SI" sz="2800" b="1" dirty="0"/>
              <a:t> </a:t>
            </a:r>
            <a:r>
              <a:rPr lang="sl-SI" sz="2800" b="1" dirty="0" err="1"/>
              <a:t>representations</a:t>
            </a:r>
            <a:r>
              <a:rPr lang="sl-SI" sz="2800" b="1" dirty="0"/>
              <a:t>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790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EA1911-B546-4191-8F46-C4C65D3E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sl-SI" sz="4800">
                <a:solidFill>
                  <a:schemeClr val="bg1"/>
                </a:solidFill>
              </a:rPr>
              <a:t>HYPOTHESES</a:t>
            </a:r>
            <a:endParaRPr lang="en-GB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8EFC6A-79C1-4740-905E-F2A20C953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6209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47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9827B-922E-4B59-9347-4B15B673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728" y="261308"/>
            <a:ext cx="4977976" cy="1454051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000000"/>
                </a:solidFill>
              </a:rPr>
              <a:t>METHODS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5B844F3-125D-494C-9CE2-6A9C475E1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8" y="2204657"/>
            <a:ext cx="4436242" cy="22070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DAE3F-F2E5-48AE-909A-BFB7B3EF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126" y="1783922"/>
            <a:ext cx="4977578" cy="490298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Online using Qualtrics survey software</a:t>
            </a:r>
          </a:p>
          <a:p>
            <a:r>
              <a:rPr lang="en-GB" dirty="0">
                <a:solidFill>
                  <a:srgbClr val="000000"/>
                </a:solidFill>
              </a:rPr>
              <a:t>Data analysis in R, factorial ANOVA</a:t>
            </a:r>
          </a:p>
          <a:p>
            <a:r>
              <a:rPr lang="en-GB" dirty="0">
                <a:solidFill>
                  <a:srgbClr val="000000"/>
                </a:solidFill>
              </a:rPr>
              <a:t>Grouping task: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6 conditions,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36 pictures,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human, animal, object items,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half masculine, half feminine (in Slovenian)</a:t>
            </a:r>
          </a:p>
          <a:p>
            <a:pPr marL="457200" lvl="1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D7C4BD-237E-40E9-8EDC-EA85B39B28DC}"/>
              </a:ext>
            </a:extLst>
          </p:cNvPr>
          <p:cNvSpPr txBox="1"/>
          <p:nvPr/>
        </p:nvSpPr>
        <p:spPr>
          <a:xfrm>
            <a:off x="248713" y="4457705"/>
            <a:ext cx="435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Example of all conditions for the picture 1a –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boy</a:t>
            </a:r>
            <a:r>
              <a:rPr lang="sl-SI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(slo: fant)</a:t>
            </a:r>
            <a:r>
              <a:rPr lang="en-GB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 There were 36 complete sets like this one in the experiment.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07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D1EA3D-87D3-4D7D-9DAE-95900307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30" y="693462"/>
            <a:ext cx="10306520" cy="1325563"/>
          </a:xfrm>
        </p:spPr>
        <p:txBody>
          <a:bodyPr>
            <a:normAutofit/>
          </a:bodyPr>
          <a:lstStyle/>
          <a:p>
            <a:r>
              <a:rPr lang="sl-SI" sz="4000">
                <a:solidFill>
                  <a:srgbClr val="FFFFFF"/>
                </a:solidFill>
              </a:rPr>
              <a:t>RESULTS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45FF-B5E0-4B03-8F8D-5E32B3BD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2400" dirty="0"/>
              <a:t>MAIN HYPOTHESIS:</a:t>
            </a:r>
          </a:p>
          <a:p>
            <a:pPr marL="0" indent="0">
              <a:buNone/>
            </a:pPr>
            <a:r>
              <a:rPr lang="sl-SI" sz="2400" dirty="0"/>
              <a:t>No </a:t>
            </a:r>
            <a:r>
              <a:rPr lang="sl-SI" sz="2400" dirty="0" err="1"/>
              <a:t>statistical</a:t>
            </a:r>
            <a:r>
              <a:rPr lang="sl-SI" sz="2400" dirty="0"/>
              <a:t> </a:t>
            </a:r>
            <a:r>
              <a:rPr lang="sl-SI" sz="2400" dirty="0" err="1"/>
              <a:t>difference</a:t>
            </a:r>
            <a:r>
              <a:rPr lang="sl-SI" sz="2400" dirty="0"/>
              <a:t> in </a:t>
            </a:r>
            <a:r>
              <a:rPr lang="sl-SI" sz="2400" dirty="0" err="1"/>
              <a:t>grouping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critical</a:t>
            </a:r>
            <a:r>
              <a:rPr lang="sl-SI" sz="2400" dirty="0"/>
              <a:t> </a:t>
            </a:r>
            <a:r>
              <a:rPr lang="sl-SI" sz="2400" dirty="0" err="1"/>
              <a:t>conditions</a:t>
            </a:r>
            <a:r>
              <a:rPr lang="sl-SI" sz="2400" dirty="0"/>
              <a:t> </a:t>
            </a:r>
            <a:r>
              <a:rPr lang="sl-SI" sz="2400" dirty="0" err="1"/>
              <a:t>between</a:t>
            </a:r>
            <a:r>
              <a:rPr lang="sl-SI" sz="2400" dirty="0"/>
              <a:t> </a:t>
            </a:r>
            <a:r>
              <a:rPr lang="sl-SI" sz="2400" dirty="0" err="1"/>
              <a:t>Slovenian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English</a:t>
            </a:r>
            <a:r>
              <a:rPr lang="sl-SI" sz="2400" dirty="0"/>
              <a:t> </a:t>
            </a:r>
            <a:r>
              <a:rPr lang="sl-SI" sz="2400" dirty="0" err="1"/>
              <a:t>native</a:t>
            </a:r>
            <a:r>
              <a:rPr lang="sl-SI" sz="2400" dirty="0"/>
              <a:t> </a:t>
            </a:r>
            <a:r>
              <a:rPr lang="sl-SI" sz="2400" dirty="0" err="1"/>
              <a:t>speakers</a:t>
            </a:r>
            <a:r>
              <a:rPr lang="sl-SI" sz="2400" dirty="0"/>
              <a:t> – </a:t>
            </a:r>
            <a:r>
              <a:rPr lang="sl-SI" sz="2400" dirty="0" err="1"/>
              <a:t>fail</a:t>
            </a:r>
            <a:r>
              <a:rPr lang="sl-SI" sz="2400" dirty="0"/>
              <a:t> to </a:t>
            </a:r>
            <a:r>
              <a:rPr lang="sl-SI" sz="2400" dirty="0" err="1"/>
              <a:t>reject</a:t>
            </a:r>
            <a:r>
              <a:rPr lang="sl-SI" sz="2400" dirty="0"/>
              <a:t>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null</a:t>
            </a:r>
            <a:r>
              <a:rPr lang="sl-SI" sz="2400" dirty="0"/>
              <a:t> </a:t>
            </a:r>
            <a:r>
              <a:rPr lang="sl-SI" sz="2400" dirty="0" err="1"/>
              <a:t>hypothesis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A </a:t>
            </a:r>
            <a:r>
              <a:rPr lang="sl-SI" sz="2400" dirty="0" err="1"/>
              <a:t>small</a:t>
            </a:r>
            <a:r>
              <a:rPr lang="sl-SI" sz="2400" dirty="0"/>
              <a:t> </a:t>
            </a:r>
            <a:r>
              <a:rPr lang="sl-SI" sz="2400" dirty="0" err="1"/>
              <a:t>statistical</a:t>
            </a:r>
            <a:r>
              <a:rPr lang="sl-SI" sz="2400" dirty="0"/>
              <a:t> </a:t>
            </a:r>
            <a:r>
              <a:rPr lang="sl-SI" sz="2400" dirty="0" err="1"/>
              <a:t>difference</a:t>
            </a:r>
            <a:r>
              <a:rPr lang="sl-SI" sz="2400" dirty="0"/>
              <a:t> </a:t>
            </a:r>
            <a:r>
              <a:rPr lang="sl-SI" sz="2400" dirty="0" err="1"/>
              <a:t>was</a:t>
            </a:r>
            <a:r>
              <a:rPr lang="sl-SI" sz="2400" dirty="0"/>
              <a:t> </a:t>
            </a:r>
            <a:r>
              <a:rPr lang="sl-SI" sz="2400" dirty="0" err="1"/>
              <a:t>found</a:t>
            </a:r>
            <a:r>
              <a:rPr lang="sl-SI" sz="2400" dirty="0"/>
              <a:t> </a:t>
            </a:r>
            <a:r>
              <a:rPr lang="sl-SI" sz="2400" dirty="0" err="1"/>
              <a:t>between</a:t>
            </a:r>
            <a:r>
              <a:rPr lang="sl-SI" sz="2400" dirty="0"/>
              <a:t> dual </a:t>
            </a:r>
            <a:r>
              <a:rPr lang="sl-SI" sz="2400" dirty="0" err="1"/>
              <a:t>and</a:t>
            </a:r>
            <a:r>
              <a:rPr lang="sl-SI" sz="2400" dirty="0"/>
              <a:t> non-dual </a:t>
            </a:r>
            <a:r>
              <a:rPr lang="sl-SI" sz="2400" dirty="0" err="1"/>
              <a:t>dialects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Slovenian</a:t>
            </a:r>
            <a:r>
              <a:rPr lang="sl-SI" sz="2400" dirty="0"/>
              <a:t> 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7B864-BCDE-4918-B63E-83C95BF1D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1" b="2765"/>
          <a:stretch/>
        </p:blipFill>
        <p:spPr>
          <a:xfrm>
            <a:off x="6551396" y="2177664"/>
            <a:ext cx="4802404" cy="35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2D0AB-B02F-4D6B-B627-2352E842465D}"/>
              </a:ext>
            </a:extLst>
          </p:cNvPr>
          <p:cNvSpPr txBox="1"/>
          <p:nvPr/>
        </p:nvSpPr>
        <p:spPr>
          <a:xfrm>
            <a:off x="6265296" y="5760619"/>
            <a:ext cx="551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An interaction plot showing how the mean grouping proportions of D</a:t>
            </a:r>
            <a:r>
              <a:rPr lang="sl-SI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ual</a:t>
            </a:r>
            <a:r>
              <a:rPr lang="sl-SI" dirty="0">
                <a:latin typeface="Times New Roman" panose="02020603050405020304" pitchFamily="18" charset="0"/>
                <a:ea typeface="DengXian" panose="02010600030101010101" pitchFamily="2" charset="-122"/>
              </a:rPr>
              <a:t>-</a:t>
            </a:r>
            <a:r>
              <a:rPr lang="en-GB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</a:t>
            </a:r>
            <a:r>
              <a:rPr lang="sl-SI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lural</a:t>
            </a:r>
            <a:r>
              <a:rPr lang="en-GB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and P</a:t>
            </a:r>
            <a:r>
              <a:rPr lang="sl-SI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lural</a:t>
            </a:r>
            <a:r>
              <a:rPr lang="sl-SI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</a:t>
            </a:r>
            <a:r>
              <a:rPr lang="en-GB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</a:t>
            </a:r>
            <a:r>
              <a:rPr lang="sl-SI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ual</a:t>
            </a:r>
            <a:r>
              <a:rPr lang="en-GB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conditions interact with the native language of participants.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10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EDEC42-EF4B-4763-A8B7-84288C19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sl-SI" sz="4000">
                <a:solidFill>
                  <a:srgbClr val="FFFFFF"/>
                </a:solidFill>
              </a:rPr>
              <a:t>SOME INTERESTING DISCOVERIES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FF31-10FC-4EEE-AC03-F62B6740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772" y="2209457"/>
            <a:ext cx="4802403" cy="4648543"/>
          </a:xfrm>
        </p:spPr>
        <p:txBody>
          <a:bodyPr>
            <a:noAutofit/>
          </a:bodyPr>
          <a:lstStyle/>
          <a:p>
            <a:r>
              <a:rPr lang="sl-SI" sz="1800" dirty="0">
                <a:ea typeface="Times New Roman" panose="02020603050405020304" pitchFamily="18" charset="0"/>
              </a:rPr>
              <a:t>P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articipants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grouped pictures of humans significantly more often by number than by </a:t>
            </a:r>
            <a:r>
              <a:rPr lang="sl-SI" sz="1800" dirty="0" err="1">
                <a:ea typeface="Times New Roman" panose="02020603050405020304" pitchFamily="18" charset="0"/>
              </a:rPr>
              <a:t>type</a:t>
            </a:r>
            <a:r>
              <a:rPr lang="sl-SI" sz="1800" dirty="0">
                <a:ea typeface="Times New Roman" panose="02020603050405020304" pitchFamily="18" charset="0"/>
              </a:rPr>
              <a:t> (</a:t>
            </a:r>
            <a:r>
              <a:rPr lang="sl-SI" sz="1800" dirty="0" err="1">
                <a:ea typeface="Times New Roman" panose="02020603050405020304" pitchFamily="18" charset="0"/>
              </a:rPr>
              <a:t>both</a:t>
            </a:r>
            <a:r>
              <a:rPr lang="sl-SI" sz="1800" dirty="0"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a typeface="Times New Roman" panose="02020603050405020304" pitchFamily="18" charset="0"/>
              </a:rPr>
              <a:t>Slovenian</a:t>
            </a:r>
            <a:r>
              <a:rPr lang="sl-SI" sz="1800" dirty="0"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a typeface="Times New Roman" panose="02020603050405020304" pitchFamily="18" charset="0"/>
              </a:rPr>
              <a:t>and</a:t>
            </a:r>
            <a:r>
              <a:rPr lang="sl-SI" sz="1800" dirty="0"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a typeface="Times New Roman" panose="02020603050405020304" pitchFamily="18" charset="0"/>
              </a:rPr>
              <a:t>English</a:t>
            </a:r>
            <a:r>
              <a:rPr lang="sl-SI" sz="1800" dirty="0"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a typeface="Times New Roman" panose="02020603050405020304" pitchFamily="18" charset="0"/>
              </a:rPr>
              <a:t>native</a:t>
            </a:r>
            <a:r>
              <a:rPr lang="sl-SI" sz="1800" dirty="0"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a typeface="Times New Roman" panose="02020603050405020304" pitchFamily="18" charset="0"/>
              </a:rPr>
              <a:t>speakers</a:t>
            </a:r>
            <a:r>
              <a:rPr lang="sl-SI" sz="1800" dirty="0">
                <a:ea typeface="Times New Roman" panose="02020603050405020304" pitchFamily="18" charset="0"/>
              </a:rPr>
              <a:t>)</a:t>
            </a:r>
          </a:p>
          <a:p>
            <a:r>
              <a:rPr lang="en-GB" sz="1800" dirty="0">
                <a:effectLst/>
                <a:ea typeface="DengXian" panose="02010600030101010101" pitchFamily="2" charset="-122"/>
              </a:rPr>
              <a:t>Perhaps</a:t>
            </a:r>
            <a:r>
              <a:rPr lang="sl-SI" sz="1800" dirty="0">
                <a:effectLst/>
                <a:ea typeface="DengXian" panose="02010600030101010101" pitchFamily="2" charset="-122"/>
              </a:rPr>
              <a:t>:</a:t>
            </a:r>
          </a:p>
          <a:p>
            <a:pPr lvl="1"/>
            <a:r>
              <a:rPr lang="sl-SI" sz="1800" dirty="0">
                <a:ea typeface="DengXian" panose="02010600030101010101" pitchFamily="2" charset="-122"/>
              </a:rPr>
              <a:t>D</a:t>
            </a:r>
            <a:r>
              <a:rPr lang="en-GB" sz="1800" dirty="0" err="1">
                <a:effectLst/>
                <a:ea typeface="DengXian" panose="02010600030101010101" pitchFamily="2" charset="-122"/>
              </a:rPr>
              <a:t>ifferent</a:t>
            </a:r>
            <a:r>
              <a:rPr lang="en-GB" sz="1800" dirty="0">
                <a:effectLst/>
                <a:ea typeface="DengXian" panose="02010600030101010101" pitchFamily="2" charset="-122"/>
              </a:rPr>
              <a:t> humans seem more like each other than different objects (e.g. </a:t>
            </a:r>
            <a:r>
              <a:rPr lang="en-GB" sz="1800" i="1" dirty="0">
                <a:effectLst/>
                <a:ea typeface="DengXian" panose="02010600030101010101" pitchFamily="2" charset="-122"/>
              </a:rPr>
              <a:t>two men</a:t>
            </a:r>
            <a:r>
              <a:rPr lang="en-GB" sz="1800" dirty="0">
                <a:effectLst/>
                <a:ea typeface="DengXian" panose="02010600030101010101" pitchFamily="2" charset="-122"/>
              </a:rPr>
              <a:t> and </a:t>
            </a:r>
            <a:r>
              <a:rPr lang="en-GB" sz="1800" i="1" dirty="0">
                <a:effectLst/>
                <a:ea typeface="DengXian" panose="02010600030101010101" pitchFamily="2" charset="-122"/>
              </a:rPr>
              <a:t>two kings</a:t>
            </a:r>
            <a:r>
              <a:rPr lang="en-GB" sz="1800" dirty="0">
                <a:effectLst/>
                <a:ea typeface="DengXian" panose="02010600030101010101" pitchFamily="2" charset="-122"/>
              </a:rPr>
              <a:t> look more like each other, than </a:t>
            </a:r>
            <a:r>
              <a:rPr lang="en-GB" sz="1800" i="1" dirty="0">
                <a:effectLst/>
                <a:ea typeface="DengXian" panose="02010600030101010101" pitchFamily="2" charset="-122"/>
              </a:rPr>
              <a:t>two chairs</a:t>
            </a:r>
            <a:r>
              <a:rPr lang="en-GB" sz="1800" dirty="0">
                <a:effectLst/>
                <a:ea typeface="DengXian" panose="02010600030101010101" pitchFamily="2" charset="-122"/>
              </a:rPr>
              <a:t> and </a:t>
            </a:r>
            <a:r>
              <a:rPr lang="en-GB" sz="1800" i="1" dirty="0">
                <a:effectLst/>
                <a:ea typeface="DengXian" panose="02010600030101010101" pitchFamily="2" charset="-122"/>
              </a:rPr>
              <a:t>two laptops</a:t>
            </a:r>
            <a:r>
              <a:rPr lang="en-GB" sz="1800" dirty="0">
                <a:effectLst/>
                <a:ea typeface="DengXian" panose="02010600030101010101" pitchFamily="2" charset="-122"/>
              </a:rPr>
              <a:t>)</a:t>
            </a:r>
            <a:endParaRPr lang="sl-SI" sz="1800" dirty="0">
              <a:effectLst/>
              <a:ea typeface="DengXian" panose="02010600030101010101" pitchFamily="2" charset="-122"/>
            </a:endParaRPr>
          </a:p>
          <a:p>
            <a:pPr lvl="1"/>
            <a:r>
              <a:rPr lang="sl-SI" sz="1800" dirty="0">
                <a:effectLst/>
                <a:ea typeface="DengXian" panose="02010600030101010101" pitchFamily="2" charset="-122"/>
              </a:rPr>
              <a:t>N</a:t>
            </a:r>
            <a:r>
              <a:rPr lang="en-GB" sz="1800" dirty="0">
                <a:effectLst/>
                <a:ea typeface="DengXian" panose="02010600030101010101" pitchFamily="2" charset="-122"/>
              </a:rPr>
              <a:t>umber of people bears more meaning than the number of, for example, erasers</a:t>
            </a:r>
            <a:endParaRPr lang="sl-SI" sz="1800" dirty="0">
              <a:effectLst/>
              <a:ea typeface="DengXian" panose="02010600030101010101" pitchFamily="2" charset="-122"/>
            </a:endParaRPr>
          </a:p>
          <a:p>
            <a:pPr lvl="1"/>
            <a:r>
              <a:rPr lang="en-GB" sz="1800" dirty="0">
                <a:effectLst/>
                <a:ea typeface="DengXian" panose="02010600030101010101" pitchFamily="2" charset="-122"/>
              </a:rPr>
              <a:t>A distinction between a single person, a pair of people, and a group of three people is more important to our everyday lives than a distinction between one, two, or three chairs</a:t>
            </a:r>
            <a:endParaRPr lang="sl-SI" sz="1800" dirty="0">
              <a:effectLst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D0D86-17E2-44C1-89A3-91F08BDD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2" b="2654"/>
          <a:stretch/>
        </p:blipFill>
        <p:spPr>
          <a:xfrm>
            <a:off x="6238864" y="1994602"/>
            <a:ext cx="5683398" cy="4217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54A53-FAC4-4A44-AEED-A5A91C83958C}"/>
              </a:ext>
            </a:extLst>
          </p:cNvPr>
          <p:cNvSpPr txBox="1"/>
          <p:nvPr/>
        </p:nvSpPr>
        <p:spPr>
          <a:xfrm>
            <a:off x="6903405" y="6233829"/>
            <a:ext cx="475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An interaction plot of how the item type and native language groupings interact.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04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F2D366-340D-476D-847A-D495CABF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sl-SI" sz="4800">
                <a:solidFill>
                  <a:schemeClr val="bg1"/>
                </a:solidFill>
              </a:rPr>
              <a:t>LIMITATIONS</a:t>
            </a:r>
            <a:endParaRPr lang="en-GB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BA36F1-A418-4352-B674-B901FE873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070252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47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89F4A-24FD-4078-8DF9-D3C17A9C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sl-SI" sz="3300">
                <a:solidFill>
                  <a:srgbClr val="FFFFFF"/>
                </a:solidFill>
              </a:rPr>
              <a:t>CONCLUSIONS</a:t>
            </a:r>
            <a:endParaRPr lang="en-GB" sz="3300">
              <a:solidFill>
                <a:srgbClr val="FFFFFF"/>
              </a:solidFill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EA8135B-A7DB-462C-9A58-432048860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643050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80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704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Linguistic relativity and grammatical number</vt:lpstr>
      <vt:lpstr>BACKGROUND</vt:lpstr>
      <vt:lpstr>Slovenian  versus  English grammar</vt:lpstr>
      <vt:lpstr>HYPOTHESES</vt:lpstr>
      <vt:lpstr>METHODS</vt:lpstr>
      <vt:lpstr>RESULTS</vt:lpstr>
      <vt:lpstr>SOME INTERESTING DISCOVERIES</vt:lpstr>
      <vt:lpstr>LIMITATIONS</vt:lpstr>
      <vt:lpstr>CONCLUSIONS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Ajda Krišelj</dc:creator>
  <cp:lastModifiedBy>Ajda Krišelj</cp:lastModifiedBy>
  <cp:revision>20</cp:revision>
  <dcterms:created xsi:type="dcterms:W3CDTF">2021-04-15T11:13:47Z</dcterms:created>
  <dcterms:modified xsi:type="dcterms:W3CDTF">2021-04-16T12:24:09Z</dcterms:modified>
</cp:coreProperties>
</file>