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68" r:id="rId3"/>
    <p:sldId id="289" r:id="rId4"/>
    <p:sldId id="266" r:id="rId5"/>
    <p:sldId id="293" r:id="rId6"/>
    <p:sldId id="283" r:id="rId7"/>
    <p:sldId id="267" r:id="rId8"/>
    <p:sldId id="285" r:id="rId9"/>
    <p:sldId id="286" r:id="rId10"/>
    <p:sldId id="291" r:id="rId11"/>
    <p:sldId id="284" r:id="rId12"/>
    <p:sldId id="271" r:id="rId13"/>
    <p:sldId id="272" r:id="rId14"/>
    <p:sldId id="273" r:id="rId15"/>
    <p:sldId id="263" r:id="rId16"/>
    <p:sldId id="274" r:id="rId17"/>
    <p:sldId id="287" r:id="rId18"/>
    <p:sldId id="275" r:id="rId19"/>
    <p:sldId id="276" r:id="rId20"/>
    <p:sldId id="265" r:id="rId21"/>
    <p:sldId id="277" r:id="rId22"/>
    <p:sldId id="279" r:id="rId23"/>
    <p:sldId id="278" r:id="rId24"/>
    <p:sldId id="26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46"/>
    <p:restoredTop sz="87733"/>
  </p:normalViewPr>
  <p:slideViewPr>
    <p:cSldViewPr snapToGrid="0" snapToObjects="1">
      <p:cViewPr varScale="1">
        <p:scale>
          <a:sx n="97" d="100"/>
          <a:sy n="97" d="100"/>
        </p:scale>
        <p:origin x="4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zhangjiahuan/Desktop/likelihood%20of%20type%20scor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likelihood of scoring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Sheet1!$A$5:$A$8</c:f>
              <c:strCache>
                <c:ptCount val="4"/>
                <c:pt idx="0">
                  <c:v>shape</c:v>
                </c:pt>
                <c:pt idx="1">
                  <c:v>animacy</c:v>
                </c:pt>
                <c:pt idx="2">
                  <c:v>inanimacy</c:v>
                </c:pt>
                <c:pt idx="3">
                  <c:v>concept</c:v>
                </c:pt>
              </c:strCache>
            </c:strRef>
          </c:cat>
          <c:val>
            <c:numRef>
              <c:f>Sheet1!$B$5:$B$8</c:f>
              <c:numCache>
                <c:formatCode>General</c:formatCode>
                <c:ptCount val="4"/>
                <c:pt idx="0">
                  <c:v>0.98199999999999998</c:v>
                </c:pt>
                <c:pt idx="1">
                  <c:v>0.64300000000000002</c:v>
                </c:pt>
                <c:pt idx="2">
                  <c:v>0.45100000000000001</c:v>
                </c:pt>
                <c:pt idx="3">
                  <c:v>-0.63500000000000001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6-DF48-9CE1-B2D209F2142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50366992"/>
        <c:axId val="1250379120"/>
      </c:barChart>
      <c:catAx>
        <c:axId val="1250366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0379120"/>
        <c:crosses val="autoZero"/>
        <c:auto val="1"/>
        <c:lblAlgn val="ctr"/>
        <c:lblOffset val="100"/>
        <c:noMultiLvlLbl val="0"/>
      </c:catAx>
      <c:valAx>
        <c:axId val="1250379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036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06ACFD-EA8E-5C4D-A93C-9C6979F43318}" type="doc">
      <dgm:prSet loTypeId="urn:microsoft.com/office/officeart/2005/8/layout/h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F1315DE9-79DE-F34C-B6B3-83B3903280D4}">
      <dgm:prSet/>
      <dgm:spPr/>
      <dgm:t>
        <a:bodyPr/>
        <a:lstStyle/>
        <a:p>
          <a:r>
            <a:rPr lang="en-US" baseline="0" dirty="0"/>
            <a:t>Similarities-easiness</a:t>
          </a:r>
          <a:endParaRPr lang="en-AU" dirty="0"/>
        </a:p>
      </dgm:t>
    </dgm:pt>
    <dgm:pt modelId="{390A4916-FAE4-9745-87CF-F0F83B25E9DA}" type="parTrans" cxnId="{F724A053-2D70-2E47-B5BF-1D8C737D426F}">
      <dgm:prSet/>
      <dgm:spPr/>
      <dgm:t>
        <a:bodyPr/>
        <a:lstStyle/>
        <a:p>
          <a:endParaRPr lang="en-GB"/>
        </a:p>
      </dgm:t>
    </dgm:pt>
    <dgm:pt modelId="{5523EDEB-BC86-FC48-A291-8571A92AC24A}" type="sibTrans" cxnId="{F724A053-2D70-2E47-B5BF-1D8C737D426F}">
      <dgm:prSet/>
      <dgm:spPr/>
      <dgm:t>
        <a:bodyPr/>
        <a:lstStyle/>
        <a:p>
          <a:endParaRPr lang="en-GB"/>
        </a:p>
      </dgm:t>
    </dgm:pt>
    <dgm:pt modelId="{93424C15-83E8-C94E-A0F6-C1490087FC51}">
      <dgm:prSet/>
      <dgm:spPr/>
      <dgm:t>
        <a:bodyPr/>
        <a:lstStyle/>
        <a:p>
          <a:r>
            <a:rPr lang="en-US" baseline="0" dirty="0"/>
            <a:t>Similarities-difficulties</a:t>
          </a:r>
          <a:endParaRPr lang="en-AU" dirty="0"/>
        </a:p>
      </dgm:t>
    </dgm:pt>
    <dgm:pt modelId="{8941C5F7-E17F-5B49-9967-280131CAABA4}" type="parTrans" cxnId="{9797D3C2-AF8B-3B4D-9C5D-6FCD29E92694}">
      <dgm:prSet/>
      <dgm:spPr/>
      <dgm:t>
        <a:bodyPr/>
        <a:lstStyle/>
        <a:p>
          <a:endParaRPr lang="en-GB"/>
        </a:p>
      </dgm:t>
    </dgm:pt>
    <dgm:pt modelId="{9032CB0F-8029-B14B-A69C-B83DC81A5938}" type="sibTrans" cxnId="{9797D3C2-AF8B-3B4D-9C5D-6FCD29E92694}">
      <dgm:prSet/>
      <dgm:spPr/>
      <dgm:t>
        <a:bodyPr/>
        <a:lstStyle/>
        <a:p>
          <a:endParaRPr lang="en-GB"/>
        </a:p>
      </dgm:t>
    </dgm:pt>
    <dgm:pt modelId="{A6C9D5EA-AAD6-DF40-B5F4-9070C3A001AA}" type="pres">
      <dgm:prSet presAssocID="{DE06ACFD-EA8E-5C4D-A93C-9C6979F43318}" presName="Name0" presStyleCnt="0">
        <dgm:presLayoutVars>
          <dgm:dir/>
          <dgm:animLvl val="lvl"/>
          <dgm:resizeHandles val="exact"/>
        </dgm:presLayoutVars>
      </dgm:prSet>
      <dgm:spPr/>
    </dgm:pt>
    <dgm:pt modelId="{302A9F7C-637C-DA4F-A250-B33CBB087E41}" type="pres">
      <dgm:prSet presAssocID="{F1315DE9-79DE-F34C-B6B3-83B3903280D4}" presName="composite" presStyleCnt="0"/>
      <dgm:spPr/>
    </dgm:pt>
    <dgm:pt modelId="{48864A94-77BB-764E-9736-2358B6D1532F}" type="pres">
      <dgm:prSet presAssocID="{F1315DE9-79DE-F34C-B6B3-83B3903280D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6A76639-F312-C145-AF59-F6634B36F391}" type="pres">
      <dgm:prSet presAssocID="{F1315DE9-79DE-F34C-B6B3-83B3903280D4}" presName="desTx" presStyleLbl="alignAccFollowNode1" presStyleIdx="0" presStyleCnt="2" custScaleX="96654" custScaleY="99071">
        <dgm:presLayoutVars>
          <dgm:bulletEnabled val="1"/>
        </dgm:presLayoutVars>
      </dgm:prSet>
      <dgm:spPr/>
    </dgm:pt>
    <dgm:pt modelId="{71CA8642-0ECD-F945-A383-2B2C9B30E4F9}" type="pres">
      <dgm:prSet presAssocID="{5523EDEB-BC86-FC48-A291-8571A92AC24A}" presName="space" presStyleCnt="0"/>
      <dgm:spPr/>
    </dgm:pt>
    <dgm:pt modelId="{9ECC85B0-5252-EC42-AE0C-FEF8B67C406C}" type="pres">
      <dgm:prSet presAssocID="{93424C15-83E8-C94E-A0F6-C1490087FC51}" presName="composite" presStyleCnt="0"/>
      <dgm:spPr/>
    </dgm:pt>
    <dgm:pt modelId="{15E51424-4ED4-1544-8AE2-C61FC146E57D}" type="pres">
      <dgm:prSet presAssocID="{93424C15-83E8-C94E-A0F6-C1490087FC5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68E7952-8DB3-6E46-A010-7880A69FFC4A}" type="pres">
      <dgm:prSet presAssocID="{93424C15-83E8-C94E-A0F6-C1490087FC51}" presName="desTx" presStyleLbl="alignAccFollowNode1" presStyleIdx="1" presStyleCnt="2" custLinFactNeighborX="442" custLinFactNeighborY="-5218">
        <dgm:presLayoutVars>
          <dgm:bulletEnabled val="1"/>
        </dgm:presLayoutVars>
      </dgm:prSet>
      <dgm:spPr/>
    </dgm:pt>
  </dgm:ptLst>
  <dgm:cxnLst>
    <dgm:cxn modelId="{E0771806-6BF5-AC46-9BB5-E7C210203AD4}" type="presOf" srcId="{DE06ACFD-EA8E-5C4D-A93C-9C6979F43318}" destId="{A6C9D5EA-AAD6-DF40-B5F4-9070C3A001AA}" srcOrd="0" destOrd="0" presId="urn:microsoft.com/office/officeart/2005/8/layout/hList1"/>
    <dgm:cxn modelId="{32368B18-AAF4-9F46-8FD9-DD53BBACA01A}" type="presOf" srcId="{F1315DE9-79DE-F34C-B6B3-83B3903280D4}" destId="{48864A94-77BB-764E-9736-2358B6D1532F}" srcOrd="0" destOrd="0" presId="urn:microsoft.com/office/officeart/2005/8/layout/hList1"/>
    <dgm:cxn modelId="{A037AA2F-F87C-DC41-B4FB-2DD0093C036F}" type="presOf" srcId="{93424C15-83E8-C94E-A0F6-C1490087FC51}" destId="{15E51424-4ED4-1544-8AE2-C61FC146E57D}" srcOrd="0" destOrd="0" presId="urn:microsoft.com/office/officeart/2005/8/layout/hList1"/>
    <dgm:cxn modelId="{F724A053-2D70-2E47-B5BF-1D8C737D426F}" srcId="{DE06ACFD-EA8E-5C4D-A93C-9C6979F43318}" destId="{F1315DE9-79DE-F34C-B6B3-83B3903280D4}" srcOrd="0" destOrd="0" parTransId="{390A4916-FAE4-9745-87CF-F0F83B25E9DA}" sibTransId="{5523EDEB-BC86-FC48-A291-8571A92AC24A}"/>
    <dgm:cxn modelId="{9797D3C2-AF8B-3B4D-9C5D-6FCD29E92694}" srcId="{DE06ACFD-EA8E-5C4D-A93C-9C6979F43318}" destId="{93424C15-83E8-C94E-A0F6-C1490087FC51}" srcOrd="1" destOrd="0" parTransId="{8941C5F7-E17F-5B49-9967-280131CAABA4}" sibTransId="{9032CB0F-8029-B14B-A69C-B83DC81A5938}"/>
    <dgm:cxn modelId="{61D32482-FA65-3D46-A2DE-43C3A3AA338E}" type="presParOf" srcId="{A6C9D5EA-AAD6-DF40-B5F4-9070C3A001AA}" destId="{302A9F7C-637C-DA4F-A250-B33CBB087E41}" srcOrd="0" destOrd="0" presId="urn:microsoft.com/office/officeart/2005/8/layout/hList1"/>
    <dgm:cxn modelId="{BBA3A452-ECBF-4C4F-8EB0-A68EA41F55DD}" type="presParOf" srcId="{302A9F7C-637C-DA4F-A250-B33CBB087E41}" destId="{48864A94-77BB-764E-9736-2358B6D1532F}" srcOrd="0" destOrd="0" presId="urn:microsoft.com/office/officeart/2005/8/layout/hList1"/>
    <dgm:cxn modelId="{2B4E54F9-09BD-F248-AFCB-D7C814F1CE64}" type="presParOf" srcId="{302A9F7C-637C-DA4F-A250-B33CBB087E41}" destId="{36A76639-F312-C145-AF59-F6634B36F391}" srcOrd="1" destOrd="0" presId="urn:microsoft.com/office/officeart/2005/8/layout/hList1"/>
    <dgm:cxn modelId="{061F5AEA-3317-F647-9A76-A74F4443F9A2}" type="presParOf" srcId="{A6C9D5EA-AAD6-DF40-B5F4-9070C3A001AA}" destId="{71CA8642-0ECD-F945-A383-2B2C9B30E4F9}" srcOrd="1" destOrd="0" presId="urn:microsoft.com/office/officeart/2005/8/layout/hList1"/>
    <dgm:cxn modelId="{5570DF50-771A-0B46-9AAB-73336994CD8C}" type="presParOf" srcId="{A6C9D5EA-AAD6-DF40-B5F4-9070C3A001AA}" destId="{9ECC85B0-5252-EC42-AE0C-FEF8B67C406C}" srcOrd="2" destOrd="0" presId="urn:microsoft.com/office/officeart/2005/8/layout/hList1"/>
    <dgm:cxn modelId="{E23BE2D8-EE1E-054D-B017-24059047FF45}" type="presParOf" srcId="{9ECC85B0-5252-EC42-AE0C-FEF8B67C406C}" destId="{15E51424-4ED4-1544-8AE2-C61FC146E57D}" srcOrd="0" destOrd="0" presId="urn:microsoft.com/office/officeart/2005/8/layout/hList1"/>
    <dgm:cxn modelId="{7373F048-05A2-4B44-8746-4370D9483B4F}" type="presParOf" srcId="{9ECC85B0-5252-EC42-AE0C-FEF8B67C406C}" destId="{168E7952-8DB3-6E46-A010-7880A69FFC4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FD7A12-28B6-2549-8175-F16A8BD62F62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DD1F168-268A-C64F-A0BE-1CF00C020AFE}">
      <dgm:prSet/>
      <dgm:spPr/>
      <dgm:t>
        <a:bodyPr/>
        <a:lstStyle/>
        <a:p>
          <a:r>
            <a:rPr lang="en-AU" i="1" baseline="0" dirty="0"/>
            <a:t>Natural Order Hypothesis</a:t>
          </a:r>
          <a:r>
            <a:rPr lang="zh-CN" i="1" baseline="0" dirty="0"/>
            <a:t> </a:t>
          </a:r>
          <a:r>
            <a:rPr lang="en-AU" baseline="0" dirty="0"/>
            <a:t>(Krashen, 1987). </a:t>
          </a:r>
          <a:endParaRPr lang="en-AU" dirty="0"/>
        </a:p>
      </dgm:t>
    </dgm:pt>
    <dgm:pt modelId="{973CA9A7-AD21-CE44-BDF7-72CBA8CC9A12}" type="parTrans" cxnId="{468569B4-56BB-264D-9E24-44B795990903}">
      <dgm:prSet/>
      <dgm:spPr/>
      <dgm:t>
        <a:bodyPr/>
        <a:lstStyle/>
        <a:p>
          <a:endParaRPr lang="en-GB"/>
        </a:p>
      </dgm:t>
    </dgm:pt>
    <dgm:pt modelId="{D8C72B1A-9E5D-AF40-9B2F-1E77E258CB84}" type="sibTrans" cxnId="{468569B4-56BB-264D-9E24-44B795990903}">
      <dgm:prSet/>
      <dgm:spPr/>
      <dgm:t>
        <a:bodyPr/>
        <a:lstStyle/>
        <a:p>
          <a:endParaRPr lang="en-GB"/>
        </a:p>
      </dgm:t>
    </dgm:pt>
    <dgm:pt modelId="{D4D0EEF8-299D-8C4A-98D1-9D0702F00CB3}">
      <dgm:prSet/>
      <dgm:spPr/>
      <dgm:t>
        <a:bodyPr/>
        <a:lstStyle/>
        <a:p>
          <a:r>
            <a:rPr lang="en-AU" i="1" baseline="0" dirty="0"/>
            <a:t>Processability Theory</a:t>
          </a:r>
          <a:r>
            <a:rPr lang="en-AU" baseline="0" dirty="0"/>
            <a:t> (PT)</a:t>
          </a:r>
          <a:r>
            <a:rPr lang="zh-CN" baseline="0" dirty="0"/>
            <a:t> </a:t>
          </a:r>
          <a:r>
            <a:rPr lang="en-AU" baseline="0" dirty="0"/>
            <a:t>(</a:t>
          </a:r>
          <a:r>
            <a:rPr lang="en-AU" baseline="0" dirty="0" err="1"/>
            <a:t>Pienemann</a:t>
          </a:r>
          <a:r>
            <a:rPr lang="en-AU" baseline="0" dirty="0"/>
            <a:t>,</a:t>
          </a:r>
          <a:r>
            <a:rPr lang="en-US" baseline="0" dirty="0"/>
            <a:t>1998</a:t>
          </a:r>
          <a:r>
            <a:rPr lang="en-AU" baseline="0" dirty="0"/>
            <a:t>).</a:t>
          </a:r>
          <a:endParaRPr lang="en-AU" dirty="0"/>
        </a:p>
      </dgm:t>
    </dgm:pt>
    <dgm:pt modelId="{FA12D42B-0600-8D42-AA69-DA558F612959}" type="parTrans" cxnId="{F64F4A8B-9F1F-CE44-881F-6BECC30A8282}">
      <dgm:prSet/>
      <dgm:spPr/>
      <dgm:t>
        <a:bodyPr/>
        <a:lstStyle/>
        <a:p>
          <a:endParaRPr lang="en-GB"/>
        </a:p>
      </dgm:t>
    </dgm:pt>
    <dgm:pt modelId="{A622B423-96CA-1C40-9A1D-EB83A9271BC5}" type="sibTrans" cxnId="{F64F4A8B-9F1F-CE44-881F-6BECC30A8282}">
      <dgm:prSet/>
      <dgm:spPr/>
      <dgm:t>
        <a:bodyPr/>
        <a:lstStyle/>
        <a:p>
          <a:endParaRPr lang="en-GB"/>
        </a:p>
      </dgm:t>
    </dgm:pt>
    <dgm:pt modelId="{46A1DDEF-9CD3-904A-8D06-674E687C62D2}">
      <dgm:prSet/>
      <dgm:spPr/>
      <dgm:t>
        <a:bodyPr/>
        <a:lstStyle/>
        <a:p>
          <a:r>
            <a:rPr lang="en-AU" i="1" baseline="0" dirty="0"/>
            <a:t>Numeral Classifiers Accessibility Hierarchy</a:t>
          </a:r>
          <a:r>
            <a:rPr lang="en-AU" baseline="0" dirty="0"/>
            <a:t> (NCAH)</a:t>
          </a:r>
          <a:r>
            <a:rPr lang="zh-CN" baseline="0" dirty="0"/>
            <a:t> </a:t>
          </a:r>
          <a:r>
            <a:rPr lang="en-AU" baseline="0" dirty="0"/>
            <a:t>(Craig, 1986</a:t>
          </a:r>
          <a:r>
            <a:rPr lang="en-AU" baseline="0"/>
            <a:t>)</a:t>
          </a:r>
          <a:r>
            <a:rPr lang="en-US" baseline="0"/>
            <a:t>:</a:t>
          </a:r>
          <a:r>
            <a:rPr lang="zh-CN" baseline="0"/>
            <a:t> </a:t>
          </a:r>
          <a:r>
            <a:rPr lang="en-US" baseline="0"/>
            <a:t>less</a:t>
          </a:r>
          <a:r>
            <a:rPr lang="zh-CN" baseline="0"/>
            <a:t> </a:t>
          </a:r>
          <a:r>
            <a:rPr lang="en-US" baseline="0"/>
            <a:t>marked</a:t>
          </a:r>
          <a:r>
            <a:rPr lang="zh-CN" baseline="0"/>
            <a:t> </a:t>
          </a:r>
          <a:r>
            <a:rPr lang="en-US" baseline="0"/>
            <a:t>classifiers</a:t>
          </a:r>
          <a:r>
            <a:rPr lang="zh-CN" baseline="0"/>
            <a:t> </a:t>
          </a:r>
          <a:r>
            <a:rPr lang="en-US" baseline="0"/>
            <a:t>(animate</a:t>
          </a:r>
          <a:r>
            <a:rPr lang="zh-CN" baseline="0"/>
            <a:t> </a:t>
          </a:r>
          <a:r>
            <a:rPr lang="en-US" baseline="0"/>
            <a:t>human)</a:t>
          </a:r>
          <a:r>
            <a:rPr lang="zh-CN" baseline="0"/>
            <a:t> </a:t>
          </a:r>
          <a:r>
            <a:rPr lang="en-US" baseline="0"/>
            <a:t>are</a:t>
          </a:r>
          <a:r>
            <a:rPr lang="zh-CN" baseline="0"/>
            <a:t> </a:t>
          </a:r>
          <a:r>
            <a:rPr lang="en-US" baseline="0"/>
            <a:t>easier</a:t>
          </a:r>
          <a:r>
            <a:rPr lang="zh-CN" baseline="0"/>
            <a:t> </a:t>
          </a:r>
          <a:r>
            <a:rPr lang="en-US" baseline="0"/>
            <a:t>to</a:t>
          </a:r>
          <a:r>
            <a:rPr lang="zh-CN" baseline="0"/>
            <a:t> </a:t>
          </a:r>
          <a:r>
            <a:rPr lang="en-US" baseline="0"/>
            <a:t>acquire</a:t>
          </a:r>
          <a:r>
            <a:rPr lang="zh-CN" baseline="0"/>
            <a:t> </a:t>
          </a:r>
          <a:r>
            <a:rPr lang="en-US" baseline="0"/>
            <a:t>(Lee</a:t>
          </a:r>
          <a:r>
            <a:rPr lang="zh-CN" baseline="0"/>
            <a:t> </a:t>
          </a:r>
          <a:r>
            <a:rPr lang="en-US" baseline="0"/>
            <a:t>et</a:t>
          </a:r>
          <a:r>
            <a:rPr lang="zh-CN" baseline="0"/>
            <a:t> </a:t>
          </a:r>
          <a:r>
            <a:rPr lang="en-US" baseline="0"/>
            <a:t>al,</a:t>
          </a:r>
          <a:r>
            <a:rPr lang="zh-CN" baseline="0"/>
            <a:t> </a:t>
          </a:r>
          <a:r>
            <a:rPr lang="en-US" baseline="0"/>
            <a:t>2015).</a:t>
          </a:r>
          <a:endParaRPr lang="en-AU" dirty="0"/>
        </a:p>
      </dgm:t>
    </dgm:pt>
    <dgm:pt modelId="{C474AC60-5754-9C41-944A-C7B12ED5E906}" type="parTrans" cxnId="{4665FF4C-10E1-9144-A6C0-1D6BBCD0AFAF}">
      <dgm:prSet/>
      <dgm:spPr/>
      <dgm:t>
        <a:bodyPr/>
        <a:lstStyle/>
        <a:p>
          <a:endParaRPr lang="en-GB"/>
        </a:p>
      </dgm:t>
    </dgm:pt>
    <dgm:pt modelId="{7426F8B8-1282-B44D-82DE-4E66312AC749}" type="sibTrans" cxnId="{4665FF4C-10E1-9144-A6C0-1D6BBCD0AFAF}">
      <dgm:prSet/>
      <dgm:spPr/>
      <dgm:t>
        <a:bodyPr/>
        <a:lstStyle/>
        <a:p>
          <a:endParaRPr lang="en-GB"/>
        </a:p>
      </dgm:t>
    </dgm:pt>
    <dgm:pt modelId="{C0C61D80-817F-AB46-B0A0-768F31DF15FC}">
      <dgm:prSet/>
      <dgm:spPr/>
      <dgm:t>
        <a:bodyPr/>
        <a:lstStyle/>
        <a:p>
          <a:endParaRPr lang="en-GB" dirty="0"/>
        </a:p>
      </dgm:t>
    </dgm:pt>
    <dgm:pt modelId="{86819FAD-F51E-CF4B-9E51-DC98F4FC5B73}" type="parTrans" cxnId="{6BB26644-DC8B-744C-833D-8FA831AF15D7}">
      <dgm:prSet/>
      <dgm:spPr/>
      <dgm:t>
        <a:bodyPr/>
        <a:lstStyle/>
        <a:p>
          <a:endParaRPr lang="en-GB"/>
        </a:p>
      </dgm:t>
    </dgm:pt>
    <dgm:pt modelId="{369E0B8D-35DF-C540-9D7E-677CAFF91E3C}" type="sibTrans" cxnId="{6BB26644-DC8B-744C-833D-8FA831AF15D7}">
      <dgm:prSet/>
      <dgm:spPr/>
      <dgm:t>
        <a:bodyPr/>
        <a:lstStyle/>
        <a:p>
          <a:endParaRPr lang="en-GB"/>
        </a:p>
      </dgm:t>
    </dgm:pt>
    <dgm:pt modelId="{854DF676-9F7A-5645-8A68-8627A6536C58}" type="pres">
      <dgm:prSet presAssocID="{4AFD7A12-28B6-2549-8175-F16A8BD62F62}" presName="Name0" presStyleCnt="0">
        <dgm:presLayoutVars>
          <dgm:dir/>
          <dgm:animLvl val="lvl"/>
          <dgm:resizeHandles val="exact"/>
        </dgm:presLayoutVars>
      </dgm:prSet>
      <dgm:spPr/>
    </dgm:pt>
    <dgm:pt modelId="{700BC891-FF44-6443-B462-EEE416790446}" type="pres">
      <dgm:prSet presAssocID="{BDD1F168-268A-C64F-A0BE-1CF00C020AFE}" presName="composite" presStyleCnt="0"/>
      <dgm:spPr/>
    </dgm:pt>
    <dgm:pt modelId="{D982363E-ED7A-3749-B628-FEA29D5924F5}" type="pres">
      <dgm:prSet presAssocID="{BDD1F168-268A-C64F-A0BE-1CF00C020AF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BF7C2AB-75CA-9F4E-9AFC-D3FB63B60CC8}" type="pres">
      <dgm:prSet presAssocID="{BDD1F168-268A-C64F-A0BE-1CF00C020AFE}" presName="desTx" presStyleLbl="alignAccFollowNode1" presStyleIdx="0" presStyleCnt="3">
        <dgm:presLayoutVars>
          <dgm:bulletEnabled val="1"/>
        </dgm:presLayoutVars>
      </dgm:prSet>
      <dgm:spPr/>
    </dgm:pt>
    <dgm:pt modelId="{991E5F81-8DF4-8647-B92E-A040B1728901}" type="pres">
      <dgm:prSet presAssocID="{D8C72B1A-9E5D-AF40-9B2F-1E77E258CB84}" presName="space" presStyleCnt="0"/>
      <dgm:spPr/>
    </dgm:pt>
    <dgm:pt modelId="{0C8D9485-1721-324D-97C9-2E8DDEA7CBB6}" type="pres">
      <dgm:prSet presAssocID="{D4D0EEF8-299D-8C4A-98D1-9D0702F00CB3}" presName="composite" presStyleCnt="0"/>
      <dgm:spPr/>
    </dgm:pt>
    <dgm:pt modelId="{07508097-2249-E647-AE04-DA3310B6D196}" type="pres">
      <dgm:prSet presAssocID="{D4D0EEF8-299D-8C4A-98D1-9D0702F00CB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BE9CD6F-EFF1-3344-AE1C-2AE2DF35996E}" type="pres">
      <dgm:prSet presAssocID="{D4D0EEF8-299D-8C4A-98D1-9D0702F00CB3}" presName="desTx" presStyleLbl="alignAccFollowNode1" presStyleIdx="1" presStyleCnt="3">
        <dgm:presLayoutVars>
          <dgm:bulletEnabled val="1"/>
        </dgm:presLayoutVars>
      </dgm:prSet>
      <dgm:spPr/>
    </dgm:pt>
    <dgm:pt modelId="{D06A78C2-5D26-5041-87ED-6417EAAAC26D}" type="pres">
      <dgm:prSet presAssocID="{A622B423-96CA-1C40-9A1D-EB83A9271BC5}" presName="space" presStyleCnt="0"/>
      <dgm:spPr/>
    </dgm:pt>
    <dgm:pt modelId="{EA3B1C83-6C3A-6A47-8C92-F61918017818}" type="pres">
      <dgm:prSet presAssocID="{46A1DDEF-9CD3-904A-8D06-674E687C62D2}" presName="composite" presStyleCnt="0"/>
      <dgm:spPr/>
    </dgm:pt>
    <dgm:pt modelId="{105171C5-7032-784A-BC3B-72C688807997}" type="pres">
      <dgm:prSet presAssocID="{46A1DDEF-9CD3-904A-8D06-674E687C62D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D38312E-9C0A-3241-9D5C-3E23EAECE69B}" type="pres">
      <dgm:prSet presAssocID="{46A1DDEF-9CD3-904A-8D06-674E687C62D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1FC310F-3211-5641-9A9F-C1A279917BEF}" type="presOf" srcId="{4AFD7A12-28B6-2549-8175-F16A8BD62F62}" destId="{854DF676-9F7A-5645-8A68-8627A6536C58}" srcOrd="0" destOrd="0" presId="urn:microsoft.com/office/officeart/2005/8/layout/hList1"/>
    <dgm:cxn modelId="{CA019B11-C4B5-6949-BB41-A3389E3DE355}" type="presOf" srcId="{46A1DDEF-9CD3-904A-8D06-674E687C62D2}" destId="{105171C5-7032-784A-BC3B-72C688807997}" srcOrd="0" destOrd="0" presId="urn:microsoft.com/office/officeart/2005/8/layout/hList1"/>
    <dgm:cxn modelId="{6BB26644-DC8B-744C-833D-8FA831AF15D7}" srcId="{46A1DDEF-9CD3-904A-8D06-674E687C62D2}" destId="{C0C61D80-817F-AB46-B0A0-768F31DF15FC}" srcOrd="0" destOrd="0" parTransId="{86819FAD-F51E-CF4B-9E51-DC98F4FC5B73}" sibTransId="{369E0B8D-35DF-C540-9D7E-677CAFF91E3C}"/>
    <dgm:cxn modelId="{4665FF4C-10E1-9144-A6C0-1D6BBCD0AFAF}" srcId="{4AFD7A12-28B6-2549-8175-F16A8BD62F62}" destId="{46A1DDEF-9CD3-904A-8D06-674E687C62D2}" srcOrd="2" destOrd="0" parTransId="{C474AC60-5754-9C41-944A-C7B12ED5E906}" sibTransId="{7426F8B8-1282-B44D-82DE-4E66312AC749}"/>
    <dgm:cxn modelId="{34460C61-7981-A943-BF03-7CBEAB2AE7AD}" type="presOf" srcId="{BDD1F168-268A-C64F-A0BE-1CF00C020AFE}" destId="{D982363E-ED7A-3749-B628-FEA29D5924F5}" srcOrd="0" destOrd="0" presId="urn:microsoft.com/office/officeart/2005/8/layout/hList1"/>
    <dgm:cxn modelId="{F64F4A8B-9F1F-CE44-881F-6BECC30A8282}" srcId="{4AFD7A12-28B6-2549-8175-F16A8BD62F62}" destId="{D4D0EEF8-299D-8C4A-98D1-9D0702F00CB3}" srcOrd="1" destOrd="0" parTransId="{FA12D42B-0600-8D42-AA69-DA558F612959}" sibTransId="{A622B423-96CA-1C40-9A1D-EB83A9271BC5}"/>
    <dgm:cxn modelId="{468569B4-56BB-264D-9E24-44B795990903}" srcId="{4AFD7A12-28B6-2549-8175-F16A8BD62F62}" destId="{BDD1F168-268A-C64F-A0BE-1CF00C020AFE}" srcOrd="0" destOrd="0" parTransId="{973CA9A7-AD21-CE44-BDF7-72CBA8CC9A12}" sibTransId="{D8C72B1A-9E5D-AF40-9B2F-1E77E258CB84}"/>
    <dgm:cxn modelId="{0F3015BE-6919-BE4C-AEC8-0A283927647D}" type="presOf" srcId="{D4D0EEF8-299D-8C4A-98D1-9D0702F00CB3}" destId="{07508097-2249-E647-AE04-DA3310B6D196}" srcOrd="0" destOrd="0" presId="urn:microsoft.com/office/officeart/2005/8/layout/hList1"/>
    <dgm:cxn modelId="{4FA94DC4-27DE-574C-AA28-B91E9D665437}" type="presOf" srcId="{C0C61D80-817F-AB46-B0A0-768F31DF15FC}" destId="{2D38312E-9C0A-3241-9D5C-3E23EAECE69B}" srcOrd="0" destOrd="0" presId="urn:microsoft.com/office/officeart/2005/8/layout/hList1"/>
    <dgm:cxn modelId="{4DB03F2A-BB34-5245-9DD1-FD9CA0671E34}" type="presParOf" srcId="{854DF676-9F7A-5645-8A68-8627A6536C58}" destId="{700BC891-FF44-6443-B462-EEE416790446}" srcOrd="0" destOrd="0" presId="urn:microsoft.com/office/officeart/2005/8/layout/hList1"/>
    <dgm:cxn modelId="{8A444A27-456A-0941-BA0E-9F5DBCC415E8}" type="presParOf" srcId="{700BC891-FF44-6443-B462-EEE416790446}" destId="{D982363E-ED7A-3749-B628-FEA29D5924F5}" srcOrd="0" destOrd="0" presId="urn:microsoft.com/office/officeart/2005/8/layout/hList1"/>
    <dgm:cxn modelId="{2A488FBC-2CD0-1742-A7A0-EAF53C8D9868}" type="presParOf" srcId="{700BC891-FF44-6443-B462-EEE416790446}" destId="{FBF7C2AB-75CA-9F4E-9AFC-D3FB63B60CC8}" srcOrd="1" destOrd="0" presId="urn:microsoft.com/office/officeart/2005/8/layout/hList1"/>
    <dgm:cxn modelId="{AC54E37B-60A2-C440-B854-2E0C3BCDE51B}" type="presParOf" srcId="{854DF676-9F7A-5645-8A68-8627A6536C58}" destId="{991E5F81-8DF4-8647-B92E-A040B1728901}" srcOrd="1" destOrd="0" presId="urn:microsoft.com/office/officeart/2005/8/layout/hList1"/>
    <dgm:cxn modelId="{51DE924B-9300-D54E-8C96-9E5B01ED128F}" type="presParOf" srcId="{854DF676-9F7A-5645-8A68-8627A6536C58}" destId="{0C8D9485-1721-324D-97C9-2E8DDEA7CBB6}" srcOrd="2" destOrd="0" presId="urn:microsoft.com/office/officeart/2005/8/layout/hList1"/>
    <dgm:cxn modelId="{1D213328-3D35-0249-8DE7-FC13FB5FFF74}" type="presParOf" srcId="{0C8D9485-1721-324D-97C9-2E8DDEA7CBB6}" destId="{07508097-2249-E647-AE04-DA3310B6D196}" srcOrd="0" destOrd="0" presId="urn:microsoft.com/office/officeart/2005/8/layout/hList1"/>
    <dgm:cxn modelId="{20E17288-9606-6746-86C8-86B9F91D036E}" type="presParOf" srcId="{0C8D9485-1721-324D-97C9-2E8DDEA7CBB6}" destId="{EBE9CD6F-EFF1-3344-AE1C-2AE2DF35996E}" srcOrd="1" destOrd="0" presId="urn:microsoft.com/office/officeart/2005/8/layout/hList1"/>
    <dgm:cxn modelId="{4345077E-0EAD-154A-8CA6-6220F287D6F3}" type="presParOf" srcId="{854DF676-9F7A-5645-8A68-8627A6536C58}" destId="{D06A78C2-5D26-5041-87ED-6417EAAAC26D}" srcOrd="3" destOrd="0" presId="urn:microsoft.com/office/officeart/2005/8/layout/hList1"/>
    <dgm:cxn modelId="{83D49ACC-5C20-8544-8D08-C90AEC52A7E2}" type="presParOf" srcId="{854DF676-9F7A-5645-8A68-8627A6536C58}" destId="{EA3B1C83-6C3A-6A47-8C92-F61918017818}" srcOrd="4" destOrd="0" presId="urn:microsoft.com/office/officeart/2005/8/layout/hList1"/>
    <dgm:cxn modelId="{CD38DC1A-B512-5A4F-AAC8-C9572919899D}" type="presParOf" srcId="{EA3B1C83-6C3A-6A47-8C92-F61918017818}" destId="{105171C5-7032-784A-BC3B-72C688807997}" srcOrd="0" destOrd="0" presId="urn:microsoft.com/office/officeart/2005/8/layout/hList1"/>
    <dgm:cxn modelId="{6B482B3E-B05D-6D4B-BAF7-3EB1DDBE7E19}" type="presParOf" srcId="{EA3B1C83-6C3A-6A47-8C92-F61918017818}" destId="{2D38312E-9C0A-3241-9D5C-3E23EAECE69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57B6A8-3093-8D4A-8DE0-8A5640B7DAF6}" type="doc">
      <dgm:prSet loTypeId="urn:microsoft.com/office/officeart/2005/8/layout/hierarchy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C204F90D-D83F-B74E-94B8-183BBB908164}">
      <dgm:prSet/>
      <dgm:spPr/>
      <dgm:t>
        <a:bodyPr/>
        <a:lstStyle/>
        <a:p>
          <a:r>
            <a:rPr lang="en-US" baseline="0" dirty="0"/>
            <a:t>Similarities-easiness</a:t>
          </a:r>
          <a:endParaRPr lang="en-AU" dirty="0"/>
        </a:p>
      </dgm:t>
    </dgm:pt>
    <dgm:pt modelId="{71B1CCB2-7FF1-A84F-8FB6-15DD2C2A3F5D}" type="parTrans" cxnId="{4ED3C557-21A1-DD42-908C-6A5345BEA12F}">
      <dgm:prSet/>
      <dgm:spPr/>
      <dgm:t>
        <a:bodyPr/>
        <a:lstStyle/>
        <a:p>
          <a:endParaRPr lang="en-GB"/>
        </a:p>
      </dgm:t>
    </dgm:pt>
    <dgm:pt modelId="{7EE1609C-B35B-554C-8199-3E96985B55B4}" type="sibTrans" cxnId="{4ED3C557-21A1-DD42-908C-6A5345BEA12F}">
      <dgm:prSet/>
      <dgm:spPr/>
      <dgm:t>
        <a:bodyPr/>
        <a:lstStyle/>
        <a:p>
          <a:endParaRPr lang="en-GB"/>
        </a:p>
      </dgm:t>
    </dgm:pt>
    <dgm:pt modelId="{740A3B5D-FEB7-274D-A678-3C152990E9D5}">
      <dgm:prSet/>
      <dgm:spPr/>
      <dgm:t>
        <a:bodyPr/>
        <a:lstStyle/>
        <a:p>
          <a:r>
            <a:rPr lang="en-US" baseline="0" dirty="0"/>
            <a:t>Similarities-difficulties</a:t>
          </a:r>
          <a:endParaRPr lang="en-AU" dirty="0"/>
        </a:p>
      </dgm:t>
    </dgm:pt>
    <dgm:pt modelId="{8C7FBCC5-01F9-DE4F-8D17-7D8930B794B2}" type="parTrans" cxnId="{428A028C-43F4-D74A-ACA2-85D6C6C6FDE3}">
      <dgm:prSet/>
      <dgm:spPr/>
      <dgm:t>
        <a:bodyPr/>
        <a:lstStyle/>
        <a:p>
          <a:endParaRPr lang="en-GB"/>
        </a:p>
      </dgm:t>
    </dgm:pt>
    <dgm:pt modelId="{5F3DAA53-EE84-3549-AD55-D3DD6484B686}" type="sibTrans" cxnId="{428A028C-43F4-D74A-ACA2-85D6C6C6FDE3}">
      <dgm:prSet/>
      <dgm:spPr/>
      <dgm:t>
        <a:bodyPr/>
        <a:lstStyle/>
        <a:p>
          <a:endParaRPr lang="en-GB"/>
        </a:p>
      </dgm:t>
    </dgm:pt>
    <dgm:pt modelId="{0C8F3355-267D-1D4F-AD59-CFD55486E5B2}">
      <dgm:prSet/>
      <dgm:spPr/>
      <dgm:t>
        <a:bodyPr/>
        <a:lstStyle/>
        <a:p>
          <a:r>
            <a:rPr lang="en-US" baseline="0"/>
            <a:t>Sequential</a:t>
          </a:r>
          <a:r>
            <a:rPr lang="zh-CN" baseline="0"/>
            <a:t> </a:t>
          </a:r>
          <a:r>
            <a:rPr lang="en-US" baseline="0"/>
            <a:t>acquisition</a:t>
          </a:r>
          <a:r>
            <a:rPr lang="zh-CN" baseline="0"/>
            <a:t> </a:t>
          </a:r>
          <a:endParaRPr lang="en-AU"/>
        </a:p>
      </dgm:t>
    </dgm:pt>
    <dgm:pt modelId="{7AFC47AB-EDD8-DA40-B872-3A63CA8ABC73}" type="parTrans" cxnId="{3E50C612-46F8-C144-8638-7BCAE9EBC4AE}">
      <dgm:prSet/>
      <dgm:spPr/>
      <dgm:t>
        <a:bodyPr/>
        <a:lstStyle/>
        <a:p>
          <a:endParaRPr lang="en-GB"/>
        </a:p>
      </dgm:t>
    </dgm:pt>
    <dgm:pt modelId="{EF75FEDE-5A71-A34B-8E45-F2654811D2B8}" type="sibTrans" cxnId="{3E50C612-46F8-C144-8638-7BCAE9EBC4AE}">
      <dgm:prSet/>
      <dgm:spPr/>
      <dgm:t>
        <a:bodyPr/>
        <a:lstStyle/>
        <a:p>
          <a:endParaRPr lang="en-GB"/>
        </a:p>
      </dgm:t>
    </dgm:pt>
    <dgm:pt modelId="{63065B55-7929-0B47-A95F-D96CDE74DC3F}">
      <dgm:prSet/>
      <dgm:spPr/>
      <dgm:t>
        <a:bodyPr/>
        <a:lstStyle/>
        <a:p>
          <a:r>
            <a:rPr lang="en-US" altLang="zh-CN" baseline="0" dirty="0"/>
            <a:t>Individual</a:t>
          </a:r>
          <a:r>
            <a:rPr lang="zh-CN" altLang="en-US" baseline="0" dirty="0"/>
            <a:t> </a:t>
          </a:r>
          <a:r>
            <a:rPr lang="en-US" altLang="zh-CN" baseline="0" dirty="0"/>
            <a:t>differences</a:t>
          </a:r>
          <a:endParaRPr lang="en-AU" dirty="0"/>
        </a:p>
      </dgm:t>
    </dgm:pt>
    <dgm:pt modelId="{9500D3D8-207D-2640-8F0E-72A9AAFBE4D4}" type="parTrans" cxnId="{797739A9-A389-D643-A5D9-0C89D10CA051}">
      <dgm:prSet/>
      <dgm:spPr/>
      <dgm:t>
        <a:bodyPr/>
        <a:lstStyle/>
        <a:p>
          <a:endParaRPr lang="en-GB"/>
        </a:p>
      </dgm:t>
    </dgm:pt>
    <dgm:pt modelId="{57757CDD-02D1-6E47-B07F-DB226AECCCD9}" type="sibTrans" cxnId="{797739A9-A389-D643-A5D9-0C89D10CA051}">
      <dgm:prSet/>
      <dgm:spPr/>
      <dgm:t>
        <a:bodyPr/>
        <a:lstStyle/>
        <a:p>
          <a:endParaRPr lang="en-GB"/>
        </a:p>
      </dgm:t>
    </dgm:pt>
    <dgm:pt modelId="{FF1702C1-8A7C-F143-B31D-4A8E2A5323F2}" type="pres">
      <dgm:prSet presAssocID="{6257B6A8-3093-8D4A-8DE0-8A5640B7DA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CA59170-A4E3-C64F-A480-4694A8D32EF7}" type="pres">
      <dgm:prSet presAssocID="{C204F90D-D83F-B74E-94B8-183BBB908164}" presName="hierRoot1" presStyleCnt="0"/>
      <dgm:spPr/>
    </dgm:pt>
    <dgm:pt modelId="{71F98D31-A8C2-3A4E-B753-E322211E2902}" type="pres">
      <dgm:prSet presAssocID="{C204F90D-D83F-B74E-94B8-183BBB908164}" presName="composite" presStyleCnt="0"/>
      <dgm:spPr/>
    </dgm:pt>
    <dgm:pt modelId="{1C643714-56CE-9E48-AF17-FFF8304A9F44}" type="pres">
      <dgm:prSet presAssocID="{C204F90D-D83F-B74E-94B8-183BBB908164}" presName="background" presStyleLbl="node0" presStyleIdx="0" presStyleCnt="4"/>
      <dgm:spPr/>
    </dgm:pt>
    <dgm:pt modelId="{EF2F8CC6-8EA1-5E4F-B940-4BCB45E03C43}" type="pres">
      <dgm:prSet presAssocID="{C204F90D-D83F-B74E-94B8-183BBB908164}" presName="text" presStyleLbl="fgAcc0" presStyleIdx="0" presStyleCnt="4">
        <dgm:presLayoutVars>
          <dgm:chPref val="3"/>
        </dgm:presLayoutVars>
      </dgm:prSet>
      <dgm:spPr/>
    </dgm:pt>
    <dgm:pt modelId="{29D6E2E0-C804-B54D-9CE3-07CBBD1925DB}" type="pres">
      <dgm:prSet presAssocID="{C204F90D-D83F-B74E-94B8-183BBB908164}" presName="hierChild2" presStyleCnt="0"/>
      <dgm:spPr/>
    </dgm:pt>
    <dgm:pt modelId="{47C929C4-DBAB-F941-9D62-6F4B6BABE472}" type="pres">
      <dgm:prSet presAssocID="{740A3B5D-FEB7-274D-A678-3C152990E9D5}" presName="hierRoot1" presStyleCnt="0"/>
      <dgm:spPr/>
    </dgm:pt>
    <dgm:pt modelId="{E6ED89CB-9F23-9447-8657-D3AE42180863}" type="pres">
      <dgm:prSet presAssocID="{740A3B5D-FEB7-274D-A678-3C152990E9D5}" presName="composite" presStyleCnt="0"/>
      <dgm:spPr/>
    </dgm:pt>
    <dgm:pt modelId="{8F418EF9-21EB-AC4F-ACBC-B8B904326775}" type="pres">
      <dgm:prSet presAssocID="{740A3B5D-FEB7-274D-A678-3C152990E9D5}" presName="background" presStyleLbl="node0" presStyleIdx="1" presStyleCnt="4"/>
      <dgm:spPr/>
    </dgm:pt>
    <dgm:pt modelId="{FDEC094A-2C3F-6F42-9199-4282B3FB58EE}" type="pres">
      <dgm:prSet presAssocID="{740A3B5D-FEB7-274D-A678-3C152990E9D5}" presName="text" presStyleLbl="fgAcc0" presStyleIdx="1" presStyleCnt="4">
        <dgm:presLayoutVars>
          <dgm:chPref val="3"/>
        </dgm:presLayoutVars>
      </dgm:prSet>
      <dgm:spPr/>
    </dgm:pt>
    <dgm:pt modelId="{A4AD8983-87CF-814E-A3CC-6194B1DBCA8C}" type="pres">
      <dgm:prSet presAssocID="{740A3B5D-FEB7-274D-A678-3C152990E9D5}" presName="hierChild2" presStyleCnt="0"/>
      <dgm:spPr/>
    </dgm:pt>
    <dgm:pt modelId="{7224DE72-A1EA-7640-89D5-541A3BFEF000}" type="pres">
      <dgm:prSet presAssocID="{0C8F3355-267D-1D4F-AD59-CFD55486E5B2}" presName="hierRoot1" presStyleCnt="0"/>
      <dgm:spPr/>
    </dgm:pt>
    <dgm:pt modelId="{9632F167-F954-FD43-9ED2-24D81335C077}" type="pres">
      <dgm:prSet presAssocID="{0C8F3355-267D-1D4F-AD59-CFD55486E5B2}" presName="composite" presStyleCnt="0"/>
      <dgm:spPr/>
    </dgm:pt>
    <dgm:pt modelId="{5E35FB74-495F-3444-9702-F490BCF159CD}" type="pres">
      <dgm:prSet presAssocID="{0C8F3355-267D-1D4F-AD59-CFD55486E5B2}" presName="background" presStyleLbl="node0" presStyleIdx="2" presStyleCnt="4"/>
      <dgm:spPr/>
    </dgm:pt>
    <dgm:pt modelId="{1B94D8BF-318F-4F47-B156-E1E972088788}" type="pres">
      <dgm:prSet presAssocID="{0C8F3355-267D-1D4F-AD59-CFD55486E5B2}" presName="text" presStyleLbl="fgAcc0" presStyleIdx="2" presStyleCnt="4">
        <dgm:presLayoutVars>
          <dgm:chPref val="3"/>
        </dgm:presLayoutVars>
      </dgm:prSet>
      <dgm:spPr/>
    </dgm:pt>
    <dgm:pt modelId="{CA3E15C4-89F2-8A45-BD1C-8F1925088FAC}" type="pres">
      <dgm:prSet presAssocID="{0C8F3355-267D-1D4F-AD59-CFD55486E5B2}" presName="hierChild2" presStyleCnt="0"/>
      <dgm:spPr/>
    </dgm:pt>
    <dgm:pt modelId="{FB09109E-C8A5-3E4C-90D0-E6B85DBB1E7D}" type="pres">
      <dgm:prSet presAssocID="{63065B55-7929-0B47-A95F-D96CDE74DC3F}" presName="hierRoot1" presStyleCnt="0"/>
      <dgm:spPr/>
    </dgm:pt>
    <dgm:pt modelId="{5FBA2468-AF3C-7C47-8422-E0F4FC041091}" type="pres">
      <dgm:prSet presAssocID="{63065B55-7929-0B47-A95F-D96CDE74DC3F}" presName="composite" presStyleCnt="0"/>
      <dgm:spPr/>
    </dgm:pt>
    <dgm:pt modelId="{A72E7C84-0F7F-5749-8712-864FD12735DC}" type="pres">
      <dgm:prSet presAssocID="{63065B55-7929-0B47-A95F-D96CDE74DC3F}" presName="background" presStyleLbl="node0" presStyleIdx="3" presStyleCnt="4"/>
      <dgm:spPr/>
    </dgm:pt>
    <dgm:pt modelId="{72D17A2F-80A2-1D4B-92A3-896E3FF9F6C3}" type="pres">
      <dgm:prSet presAssocID="{63065B55-7929-0B47-A95F-D96CDE74DC3F}" presName="text" presStyleLbl="fgAcc0" presStyleIdx="3" presStyleCnt="4" custLinFactX="-57302" custLinFactY="5501" custLinFactNeighborX="-100000" custLinFactNeighborY="100000">
        <dgm:presLayoutVars>
          <dgm:chPref val="3"/>
        </dgm:presLayoutVars>
      </dgm:prSet>
      <dgm:spPr/>
    </dgm:pt>
    <dgm:pt modelId="{2684B021-1899-BB44-83EB-EA45DAD42BE1}" type="pres">
      <dgm:prSet presAssocID="{63065B55-7929-0B47-A95F-D96CDE74DC3F}" presName="hierChild2" presStyleCnt="0"/>
      <dgm:spPr/>
    </dgm:pt>
  </dgm:ptLst>
  <dgm:cxnLst>
    <dgm:cxn modelId="{3E50C612-46F8-C144-8638-7BCAE9EBC4AE}" srcId="{6257B6A8-3093-8D4A-8DE0-8A5640B7DAF6}" destId="{0C8F3355-267D-1D4F-AD59-CFD55486E5B2}" srcOrd="2" destOrd="0" parTransId="{7AFC47AB-EDD8-DA40-B872-3A63CA8ABC73}" sibTransId="{EF75FEDE-5A71-A34B-8E45-F2654811D2B8}"/>
    <dgm:cxn modelId="{5643DF28-FCFE-4F4E-8647-C3E2151EBD11}" type="presOf" srcId="{740A3B5D-FEB7-274D-A678-3C152990E9D5}" destId="{FDEC094A-2C3F-6F42-9199-4282B3FB58EE}" srcOrd="0" destOrd="0" presId="urn:microsoft.com/office/officeart/2005/8/layout/hierarchy1"/>
    <dgm:cxn modelId="{4ED3C557-21A1-DD42-908C-6A5345BEA12F}" srcId="{6257B6A8-3093-8D4A-8DE0-8A5640B7DAF6}" destId="{C204F90D-D83F-B74E-94B8-183BBB908164}" srcOrd="0" destOrd="0" parTransId="{71B1CCB2-7FF1-A84F-8FB6-15DD2C2A3F5D}" sibTransId="{7EE1609C-B35B-554C-8199-3E96985B55B4}"/>
    <dgm:cxn modelId="{7E6DD958-726A-FA4B-93AC-DB0F3795B19C}" type="presOf" srcId="{6257B6A8-3093-8D4A-8DE0-8A5640B7DAF6}" destId="{FF1702C1-8A7C-F143-B31D-4A8E2A5323F2}" srcOrd="0" destOrd="0" presId="urn:microsoft.com/office/officeart/2005/8/layout/hierarchy1"/>
    <dgm:cxn modelId="{22EBE05B-4687-9148-A94D-062E9B430DD4}" type="presOf" srcId="{0C8F3355-267D-1D4F-AD59-CFD55486E5B2}" destId="{1B94D8BF-318F-4F47-B156-E1E972088788}" srcOrd="0" destOrd="0" presId="urn:microsoft.com/office/officeart/2005/8/layout/hierarchy1"/>
    <dgm:cxn modelId="{428A028C-43F4-D74A-ACA2-85D6C6C6FDE3}" srcId="{6257B6A8-3093-8D4A-8DE0-8A5640B7DAF6}" destId="{740A3B5D-FEB7-274D-A678-3C152990E9D5}" srcOrd="1" destOrd="0" parTransId="{8C7FBCC5-01F9-DE4F-8D17-7D8930B794B2}" sibTransId="{5F3DAA53-EE84-3549-AD55-D3DD6484B686}"/>
    <dgm:cxn modelId="{37A4EF8D-4F8C-0943-9F70-73B3C44A1D3D}" type="presOf" srcId="{63065B55-7929-0B47-A95F-D96CDE74DC3F}" destId="{72D17A2F-80A2-1D4B-92A3-896E3FF9F6C3}" srcOrd="0" destOrd="0" presId="urn:microsoft.com/office/officeart/2005/8/layout/hierarchy1"/>
    <dgm:cxn modelId="{797739A9-A389-D643-A5D9-0C89D10CA051}" srcId="{6257B6A8-3093-8D4A-8DE0-8A5640B7DAF6}" destId="{63065B55-7929-0B47-A95F-D96CDE74DC3F}" srcOrd="3" destOrd="0" parTransId="{9500D3D8-207D-2640-8F0E-72A9AAFBE4D4}" sibTransId="{57757CDD-02D1-6E47-B07F-DB226AECCCD9}"/>
    <dgm:cxn modelId="{A5B47CBE-387B-6D48-9045-FA9BB2D4BB6B}" type="presOf" srcId="{C204F90D-D83F-B74E-94B8-183BBB908164}" destId="{EF2F8CC6-8EA1-5E4F-B940-4BCB45E03C43}" srcOrd="0" destOrd="0" presId="urn:microsoft.com/office/officeart/2005/8/layout/hierarchy1"/>
    <dgm:cxn modelId="{CB1E757E-0639-C34C-A838-D6429F74DF24}" type="presParOf" srcId="{FF1702C1-8A7C-F143-B31D-4A8E2A5323F2}" destId="{0CA59170-A4E3-C64F-A480-4694A8D32EF7}" srcOrd="0" destOrd="0" presId="urn:microsoft.com/office/officeart/2005/8/layout/hierarchy1"/>
    <dgm:cxn modelId="{3D8C4E3F-0BFE-4C4D-AFC6-6247C09994D1}" type="presParOf" srcId="{0CA59170-A4E3-C64F-A480-4694A8D32EF7}" destId="{71F98D31-A8C2-3A4E-B753-E322211E2902}" srcOrd="0" destOrd="0" presId="urn:microsoft.com/office/officeart/2005/8/layout/hierarchy1"/>
    <dgm:cxn modelId="{5422ED47-F704-7A45-949F-BA5AC0C685A2}" type="presParOf" srcId="{71F98D31-A8C2-3A4E-B753-E322211E2902}" destId="{1C643714-56CE-9E48-AF17-FFF8304A9F44}" srcOrd="0" destOrd="0" presId="urn:microsoft.com/office/officeart/2005/8/layout/hierarchy1"/>
    <dgm:cxn modelId="{5D43EEF7-DDCF-5A4C-B624-B24BFD0875B7}" type="presParOf" srcId="{71F98D31-A8C2-3A4E-B753-E322211E2902}" destId="{EF2F8CC6-8EA1-5E4F-B940-4BCB45E03C43}" srcOrd="1" destOrd="0" presId="urn:microsoft.com/office/officeart/2005/8/layout/hierarchy1"/>
    <dgm:cxn modelId="{11FC5214-7532-6340-8B5F-FBA9E7D9A200}" type="presParOf" srcId="{0CA59170-A4E3-C64F-A480-4694A8D32EF7}" destId="{29D6E2E0-C804-B54D-9CE3-07CBBD1925DB}" srcOrd="1" destOrd="0" presId="urn:microsoft.com/office/officeart/2005/8/layout/hierarchy1"/>
    <dgm:cxn modelId="{A95C8C26-58E8-744D-B989-F1812DEEB5B7}" type="presParOf" srcId="{FF1702C1-8A7C-F143-B31D-4A8E2A5323F2}" destId="{47C929C4-DBAB-F941-9D62-6F4B6BABE472}" srcOrd="1" destOrd="0" presId="urn:microsoft.com/office/officeart/2005/8/layout/hierarchy1"/>
    <dgm:cxn modelId="{2E56F5F6-E935-1244-B861-72A16931C551}" type="presParOf" srcId="{47C929C4-DBAB-F941-9D62-6F4B6BABE472}" destId="{E6ED89CB-9F23-9447-8657-D3AE42180863}" srcOrd="0" destOrd="0" presId="urn:microsoft.com/office/officeart/2005/8/layout/hierarchy1"/>
    <dgm:cxn modelId="{3AFB0C09-F81B-C74E-A1A8-F8E5F5271AC4}" type="presParOf" srcId="{E6ED89CB-9F23-9447-8657-D3AE42180863}" destId="{8F418EF9-21EB-AC4F-ACBC-B8B904326775}" srcOrd="0" destOrd="0" presId="urn:microsoft.com/office/officeart/2005/8/layout/hierarchy1"/>
    <dgm:cxn modelId="{7973036F-3042-0E49-BFFA-3594F05E0BD5}" type="presParOf" srcId="{E6ED89CB-9F23-9447-8657-D3AE42180863}" destId="{FDEC094A-2C3F-6F42-9199-4282B3FB58EE}" srcOrd="1" destOrd="0" presId="urn:microsoft.com/office/officeart/2005/8/layout/hierarchy1"/>
    <dgm:cxn modelId="{2E8A3AC1-7412-5142-812B-808ECF2FD9F5}" type="presParOf" srcId="{47C929C4-DBAB-F941-9D62-6F4B6BABE472}" destId="{A4AD8983-87CF-814E-A3CC-6194B1DBCA8C}" srcOrd="1" destOrd="0" presId="urn:microsoft.com/office/officeart/2005/8/layout/hierarchy1"/>
    <dgm:cxn modelId="{DFF96905-0DBC-B949-A3FE-A4F1EB73106C}" type="presParOf" srcId="{FF1702C1-8A7C-F143-B31D-4A8E2A5323F2}" destId="{7224DE72-A1EA-7640-89D5-541A3BFEF000}" srcOrd="2" destOrd="0" presId="urn:microsoft.com/office/officeart/2005/8/layout/hierarchy1"/>
    <dgm:cxn modelId="{20DE67FA-DE30-704B-823B-6D1FF64C285A}" type="presParOf" srcId="{7224DE72-A1EA-7640-89D5-541A3BFEF000}" destId="{9632F167-F954-FD43-9ED2-24D81335C077}" srcOrd="0" destOrd="0" presId="urn:microsoft.com/office/officeart/2005/8/layout/hierarchy1"/>
    <dgm:cxn modelId="{61141C8A-D4D7-7947-8D1E-D42515B33E00}" type="presParOf" srcId="{9632F167-F954-FD43-9ED2-24D81335C077}" destId="{5E35FB74-495F-3444-9702-F490BCF159CD}" srcOrd="0" destOrd="0" presId="urn:microsoft.com/office/officeart/2005/8/layout/hierarchy1"/>
    <dgm:cxn modelId="{39D97A35-6619-7F4D-AC53-CF5F0BA9F612}" type="presParOf" srcId="{9632F167-F954-FD43-9ED2-24D81335C077}" destId="{1B94D8BF-318F-4F47-B156-E1E972088788}" srcOrd="1" destOrd="0" presId="urn:microsoft.com/office/officeart/2005/8/layout/hierarchy1"/>
    <dgm:cxn modelId="{7DCC6B74-9A8D-E741-9A37-EFE84EEE5322}" type="presParOf" srcId="{7224DE72-A1EA-7640-89D5-541A3BFEF000}" destId="{CA3E15C4-89F2-8A45-BD1C-8F1925088FAC}" srcOrd="1" destOrd="0" presId="urn:microsoft.com/office/officeart/2005/8/layout/hierarchy1"/>
    <dgm:cxn modelId="{42693E91-74E4-4E44-8A77-10AAA015FA82}" type="presParOf" srcId="{FF1702C1-8A7C-F143-B31D-4A8E2A5323F2}" destId="{FB09109E-C8A5-3E4C-90D0-E6B85DBB1E7D}" srcOrd="3" destOrd="0" presId="urn:microsoft.com/office/officeart/2005/8/layout/hierarchy1"/>
    <dgm:cxn modelId="{887174AF-0B9E-7045-835F-E23245F4EDA9}" type="presParOf" srcId="{FB09109E-C8A5-3E4C-90D0-E6B85DBB1E7D}" destId="{5FBA2468-AF3C-7C47-8422-E0F4FC041091}" srcOrd="0" destOrd="0" presId="urn:microsoft.com/office/officeart/2005/8/layout/hierarchy1"/>
    <dgm:cxn modelId="{A946349C-72E7-484C-BA96-04F045298247}" type="presParOf" srcId="{5FBA2468-AF3C-7C47-8422-E0F4FC041091}" destId="{A72E7C84-0F7F-5749-8712-864FD12735DC}" srcOrd="0" destOrd="0" presId="urn:microsoft.com/office/officeart/2005/8/layout/hierarchy1"/>
    <dgm:cxn modelId="{A9DA114B-A6F3-DB4A-9B66-6B246E5C3D44}" type="presParOf" srcId="{5FBA2468-AF3C-7C47-8422-E0F4FC041091}" destId="{72D17A2F-80A2-1D4B-92A3-896E3FF9F6C3}" srcOrd="1" destOrd="0" presId="urn:microsoft.com/office/officeart/2005/8/layout/hierarchy1"/>
    <dgm:cxn modelId="{576227D9-227D-BA48-9092-2217F8D46F4C}" type="presParOf" srcId="{FB09109E-C8A5-3E4C-90D0-E6B85DBB1E7D}" destId="{2684B021-1899-BB44-83EB-EA45DAD42BE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138070-6660-D447-88E0-B98C9F2C352A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GB"/>
        </a:p>
      </dgm:t>
    </dgm:pt>
    <dgm:pt modelId="{28272D42-00EC-2F4A-A274-4AF165DDA25D}">
      <dgm:prSet/>
      <dgm:spPr/>
      <dgm:t>
        <a:bodyPr/>
        <a:lstStyle/>
        <a:p>
          <a:r>
            <a:rPr lang="en-US" baseline="0" dirty="0"/>
            <a:t>Manually</a:t>
          </a:r>
          <a:r>
            <a:rPr lang="zh-CN" baseline="0" dirty="0"/>
            <a:t> </a:t>
          </a:r>
          <a:r>
            <a:rPr lang="en-US" baseline="0" dirty="0"/>
            <a:t>coding</a:t>
          </a:r>
          <a:endParaRPr lang="en-AU" dirty="0"/>
        </a:p>
      </dgm:t>
    </dgm:pt>
    <dgm:pt modelId="{CF2FAE31-28BB-E84D-B582-6E03FC151376}" type="parTrans" cxnId="{622520AD-9F8E-C24A-8790-A731231FD097}">
      <dgm:prSet/>
      <dgm:spPr/>
      <dgm:t>
        <a:bodyPr/>
        <a:lstStyle/>
        <a:p>
          <a:endParaRPr lang="en-GB"/>
        </a:p>
      </dgm:t>
    </dgm:pt>
    <dgm:pt modelId="{3E372B1B-6358-8B49-858F-7B95EE3493A2}" type="sibTrans" cxnId="{622520AD-9F8E-C24A-8790-A731231FD097}">
      <dgm:prSet/>
      <dgm:spPr/>
      <dgm:t>
        <a:bodyPr/>
        <a:lstStyle/>
        <a:p>
          <a:endParaRPr lang="en-GB"/>
        </a:p>
      </dgm:t>
    </dgm:pt>
    <dgm:pt modelId="{8E5B8001-B9D4-224B-B112-FBE06734FC99}">
      <dgm:prSet/>
      <dgm:spPr/>
      <dgm:t>
        <a:bodyPr/>
        <a:lstStyle/>
        <a:p>
          <a:r>
            <a:rPr lang="en-US" baseline="0" dirty="0"/>
            <a:t>Accuracy</a:t>
          </a:r>
          <a:r>
            <a:rPr lang="zh-CN" baseline="0" dirty="0"/>
            <a:t> </a:t>
          </a:r>
          <a:r>
            <a:rPr lang="en-US" baseline="0" dirty="0"/>
            <a:t>percentage</a:t>
          </a:r>
          <a:endParaRPr lang="en-AU" dirty="0"/>
        </a:p>
      </dgm:t>
    </dgm:pt>
    <dgm:pt modelId="{BDADB2BF-8646-A24F-A36D-E0FE96B2B483}" type="parTrans" cxnId="{65D258C4-0C5D-A44D-82E5-86FE97326F49}">
      <dgm:prSet/>
      <dgm:spPr/>
      <dgm:t>
        <a:bodyPr/>
        <a:lstStyle/>
        <a:p>
          <a:endParaRPr lang="en-GB"/>
        </a:p>
      </dgm:t>
    </dgm:pt>
    <dgm:pt modelId="{FFCFD727-FA2E-844E-AF3B-783E356C1279}" type="sibTrans" cxnId="{65D258C4-0C5D-A44D-82E5-86FE97326F49}">
      <dgm:prSet/>
      <dgm:spPr/>
      <dgm:t>
        <a:bodyPr/>
        <a:lstStyle/>
        <a:p>
          <a:endParaRPr lang="en-GB"/>
        </a:p>
      </dgm:t>
    </dgm:pt>
    <dgm:pt modelId="{7E50D8A1-5BA6-FA42-8874-F924D75CFE57}">
      <dgm:prSet/>
      <dgm:spPr/>
      <dgm:t>
        <a:bodyPr/>
        <a:lstStyle/>
        <a:p>
          <a:r>
            <a:rPr lang="en-US" baseline="0" dirty="0"/>
            <a:t>Statistical</a:t>
          </a:r>
          <a:r>
            <a:rPr lang="zh-CN" baseline="0" dirty="0"/>
            <a:t> </a:t>
          </a:r>
          <a:r>
            <a:rPr lang="en-US" baseline="0" dirty="0"/>
            <a:t>modelling</a:t>
          </a:r>
          <a:r>
            <a:rPr lang="zh-CN" baseline="0" dirty="0"/>
            <a:t> </a:t>
          </a:r>
          <a:endParaRPr lang="en-AU" dirty="0"/>
        </a:p>
      </dgm:t>
    </dgm:pt>
    <dgm:pt modelId="{A7E002D2-0CCF-D149-9F49-B0EE4516CC29}" type="parTrans" cxnId="{F92D684F-D9D6-9141-91E7-45526B8EC57E}">
      <dgm:prSet/>
      <dgm:spPr/>
      <dgm:t>
        <a:bodyPr/>
        <a:lstStyle/>
        <a:p>
          <a:endParaRPr lang="en-GB"/>
        </a:p>
      </dgm:t>
    </dgm:pt>
    <dgm:pt modelId="{0EB6B03D-AD90-FA40-A566-5901C6BF1968}" type="sibTrans" cxnId="{F92D684F-D9D6-9141-91E7-45526B8EC57E}">
      <dgm:prSet/>
      <dgm:spPr/>
      <dgm:t>
        <a:bodyPr/>
        <a:lstStyle/>
        <a:p>
          <a:endParaRPr lang="en-GB"/>
        </a:p>
      </dgm:t>
    </dgm:pt>
    <dgm:pt modelId="{FDB2B122-5712-5D4B-909E-BA7B9388E390}" type="pres">
      <dgm:prSet presAssocID="{D5138070-6660-D447-88E0-B98C9F2C352A}" presName="Name0" presStyleCnt="0">
        <dgm:presLayoutVars>
          <dgm:dir/>
          <dgm:resizeHandles val="exact"/>
        </dgm:presLayoutVars>
      </dgm:prSet>
      <dgm:spPr/>
    </dgm:pt>
    <dgm:pt modelId="{156FA3AE-2CDF-D44F-BD49-F2681A42F3A0}" type="pres">
      <dgm:prSet presAssocID="{28272D42-00EC-2F4A-A274-4AF165DDA25D}" presName="node" presStyleLbl="node1" presStyleIdx="0" presStyleCnt="3">
        <dgm:presLayoutVars>
          <dgm:bulletEnabled val="1"/>
        </dgm:presLayoutVars>
      </dgm:prSet>
      <dgm:spPr/>
    </dgm:pt>
    <dgm:pt modelId="{D7941769-D45B-724A-B5E9-1AD396461573}" type="pres">
      <dgm:prSet presAssocID="{3E372B1B-6358-8B49-858F-7B95EE3493A2}" presName="sibTrans" presStyleLbl="sibTrans2D1" presStyleIdx="0" presStyleCnt="2"/>
      <dgm:spPr/>
    </dgm:pt>
    <dgm:pt modelId="{07DE9F39-4BF3-F847-8A74-659B83420844}" type="pres">
      <dgm:prSet presAssocID="{3E372B1B-6358-8B49-858F-7B95EE3493A2}" presName="connectorText" presStyleLbl="sibTrans2D1" presStyleIdx="0" presStyleCnt="2"/>
      <dgm:spPr/>
    </dgm:pt>
    <dgm:pt modelId="{98D0825B-95C1-564D-BD48-8E26135DFD70}" type="pres">
      <dgm:prSet presAssocID="{8E5B8001-B9D4-224B-B112-FBE06734FC99}" presName="node" presStyleLbl="node1" presStyleIdx="1" presStyleCnt="3">
        <dgm:presLayoutVars>
          <dgm:bulletEnabled val="1"/>
        </dgm:presLayoutVars>
      </dgm:prSet>
      <dgm:spPr/>
    </dgm:pt>
    <dgm:pt modelId="{A343B770-1D2E-364F-B587-83C2C376F4BB}" type="pres">
      <dgm:prSet presAssocID="{FFCFD727-FA2E-844E-AF3B-783E356C1279}" presName="sibTrans" presStyleLbl="sibTrans2D1" presStyleIdx="1" presStyleCnt="2"/>
      <dgm:spPr/>
    </dgm:pt>
    <dgm:pt modelId="{A2A1B53A-F16C-804D-852D-55B742A402F6}" type="pres">
      <dgm:prSet presAssocID="{FFCFD727-FA2E-844E-AF3B-783E356C1279}" presName="connectorText" presStyleLbl="sibTrans2D1" presStyleIdx="1" presStyleCnt="2"/>
      <dgm:spPr/>
    </dgm:pt>
    <dgm:pt modelId="{A78B344D-3295-8341-8E3E-BAEE68853314}" type="pres">
      <dgm:prSet presAssocID="{7E50D8A1-5BA6-FA42-8874-F924D75CFE57}" presName="node" presStyleLbl="node1" presStyleIdx="2" presStyleCnt="3">
        <dgm:presLayoutVars>
          <dgm:bulletEnabled val="1"/>
        </dgm:presLayoutVars>
      </dgm:prSet>
      <dgm:spPr/>
    </dgm:pt>
  </dgm:ptLst>
  <dgm:cxnLst>
    <dgm:cxn modelId="{E35C3209-AB8F-5249-AA3B-C3ED4AA7792E}" type="presOf" srcId="{D5138070-6660-D447-88E0-B98C9F2C352A}" destId="{FDB2B122-5712-5D4B-909E-BA7B9388E390}" srcOrd="0" destOrd="0" presId="urn:microsoft.com/office/officeart/2005/8/layout/process1"/>
    <dgm:cxn modelId="{4155B012-9A96-EA44-8D80-46FDC8B3570E}" type="presOf" srcId="{28272D42-00EC-2F4A-A274-4AF165DDA25D}" destId="{156FA3AE-2CDF-D44F-BD49-F2681A42F3A0}" srcOrd="0" destOrd="0" presId="urn:microsoft.com/office/officeart/2005/8/layout/process1"/>
    <dgm:cxn modelId="{9F8C7B37-A3D8-4648-90DC-A5E616ED7F0E}" type="presOf" srcId="{7E50D8A1-5BA6-FA42-8874-F924D75CFE57}" destId="{A78B344D-3295-8341-8E3E-BAEE68853314}" srcOrd="0" destOrd="0" presId="urn:microsoft.com/office/officeart/2005/8/layout/process1"/>
    <dgm:cxn modelId="{ADACC647-5AE9-0C4A-A344-E44D33775A35}" type="presOf" srcId="{FFCFD727-FA2E-844E-AF3B-783E356C1279}" destId="{A2A1B53A-F16C-804D-852D-55B742A402F6}" srcOrd="1" destOrd="0" presId="urn:microsoft.com/office/officeart/2005/8/layout/process1"/>
    <dgm:cxn modelId="{F92D684F-D9D6-9141-91E7-45526B8EC57E}" srcId="{D5138070-6660-D447-88E0-B98C9F2C352A}" destId="{7E50D8A1-5BA6-FA42-8874-F924D75CFE57}" srcOrd="2" destOrd="0" parTransId="{A7E002D2-0CCF-D149-9F49-B0EE4516CC29}" sibTransId="{0EB6B03D-AD90-FA40-A566-5901C6BF1968}"/>
    <dgm:cxn modelId="{CCF4B889-526D-4040-8826-1CBBA991E67F}" type="presOf" srcId="{FFCFD727-FA2E-844E-AF3B-783E356C1279}" destId="{A343B770-1D2E-364F-B587-83C2C376F4BB}" srcOrd="0" destOrd="0" presId="urn:microsoft.com/office/officeart/2005/8/layout/process1"/>
    <dgm:cxn modelId="{B1C16999-8650-E545-86AD-78A6A7012D86}" type="presOf" srcId="{3E372B1B-6358-8B49-858F-7B95EE3493A2}" destId="{D7941769-D45B-724A-B5E9-1AD396461573}" srcOrd="0" destOrd="0" presId="urn:microsoft.com/office/officeart/2005/8/layout/process1"/>
    <dgm:cxn modelId="{75639599-6374-6C40-BE86-92EDACB97635}" type="presOf" srcId="{8E5B8001-B9D4-224B-B112-FBE06734FC99}" destId="{98D0825B-95C1-564D-BD48-8E26135DFD70}" srcOrd="0" destOrd="0" presId="urn:microsoft.com/office/officeart/2005/8/layout/process1"/>
    <dgm:cxn modelId="{4183DE9F-19DA-5346-AA03-40D4659ADF0C}" type="presOf" srcId="{3E372B1B-6358-8B49-858F-7B95EE3493A2}" destId="{07DE9F39-4BF3-F847-8A74-659B83420844}" srcOrd="1" destOrd="0" presId="urn:microsoft.com/office/officeart/2005/8/layout/process1"/>
    <dgm:cxn modelId="{622520AD-9F8E-C24A-8790-A731231FD097}" srcId="{D5138070-6660-D447-88E0-B98C9F2C352A}" destId="{28272D42-00EC-2F4A-A274-4AF165DDA25D}" srcOrd="0" destOrd="0" parTransId="{CF2FAE31-28BB-E84D-B582-6E03FC151376}" sibTransId="{3E372B1B-6358-8B49-858F-7B95EE3493A2}"/>
    <dgm:cxn modelId="{65D258C4-0C5D-A44D-82E5-86FE97326F49}" srcId="{D5138070-6660-D447-88E0-B98C9F2C352A}" destId="{8E5B8001-B9D4-224B-B112-FBE06734FC99}" srcOrd="1" destOrd="0" parTransId="{BDADB2BF-8646-A24F-A36D-E0FE96B2B483}" sibTransId="{FFCFD727-FA2E-844E-AF3B-783E356C1279}"/>
    <dgm:cxn modelId="{3553656E-A3A5-D442-9EE7-C8A1838B729F}" type="presParOf" srcId="{FDB2B122-5712-5D4B-909E-BA7B9388E390}" destId="{156FA3AE-2CDF-D44F-BD49-F2681A42F3A0}" srcOrd="0" destOrd="0" presId="urn:microsoft.com/office/officeart/2005/8/layout/process1"/>
    <dgm:cxn modelId="{2EBE6B22-19E9-1645-B714-D4C291AE1F2D}" type="presParOf" srcId="{FDB2B122-5712-5D4B-909E-BA7B9388E390}" destId="{D7941769-D45B-724A-B5E9-1AD396461573}" srcOrd="1" destOrd="0" presId="urn:microsoft.com/office/officeart/2005/8/layout/process1"/>
    <dgm:cxn modelId="{3E1A7415-DEDC-4745-ADA1-9E88CFBC75E0}" type="presParOf" srcId="{D7941769-D45B-724A-B5E9-1AD396461573}" destId="{07DE9F39-4BF3-F847-8A74-659B83420844}" srcOrd="0" destOrd="0" presId="urn:microsoft.com/office/officeart/2005/8/layout/process1"/>
    <dgm:cxn modelId="{2DCBC229-CA46-E34F-8D80-C3F376DFF7F0}" type="presParOf" srcId="{FDB2B122-5712-5D4B-909E-BA7B9388E390}" destId="{98D0825B-95C1-564D-BD48-8E26135DFD70}" srcOrd="2" destOrd="0" presId="urn:microsoft.com/office/officeart/2005/8/layout/process1"/>
    <dgm:cxn modelId="{5CE53C48-C5E4-9D49-835C-B3B13B13A820}" type="presParOf" srcId="{FDB2B122-5712-5D4B-909E-BA7B9388E390}" destId="{A343B770-1D2E-364F-B587-83C2C376F4BB}" srcOrd="3" destOrd="0" presId="urn:microsoft.com/office/officeart/2005/8/layout/process1"/>
    <dgm:cxn modelId="{A55AD6B5-7D76-554D-A783-0158C9908A2E}" type="presParOf" srcId="{A343B770-1D2E-364F-B587-83C2C376F4BB}" destId="{A2A1B53A-F16C-804D-852D-55B742A402F6}" srcOrd="0" destOrd="0" presId="urn:microsoft.com/office/officeart/2005/8/layout/process1"/>
    <dgm:cxn modelId="{85C43A1D-542D-1D4F-ABDA-4E99EC33D85A}" type="presParOf" srcId="{FDB2B122-5712-5D4B-909E-BA7B9388E390}" destId="{A78B344D-3295-8341-8E3E-BAEE6885331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64A94-77BB-764E-9736-2358B6D1532F}">
      <dsp:nvSpPr>
        <dsp:cNvPr id="0" name=""/>
        <dsp:cNvSpPr/>
      </dsp:nvSpPr>
      <dsp:spPr>
        <a:xfrm>
          <a:off x="40" y="13969"/>
          <a:ext cx="3859353" cy="105553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baseline="0" dirty="0"/>
            <a:t>Similarities-easiness</a:t>
          </a:r>
          <a:endParaRPr lang="en-AU" sz="3100" kern="1200" dirty="0"/>
        </a:p>
      </dsp:txBody>
      <dsp:txXfrm>
        <a:off x="40" y="13969"/>
        <a:ext cx="3859353" cy="1055535"/>
      </dsp:txXfrm>
    </dsp:sp>
    <dsp:sp modelId="{36A76639-F312-C145-AF59-F6634B36F391}">
      <dsp:nvSpPr>
        <dsp:cNvPr id="0" name=""/>
        <dsp:cNvSpPr/>
      </dsp:nvSpPr>
      <dsp:spPr>
        <a:xfrm>
          <a:off x="64607" y="1075829"/>
          <a:ext cx="3730219" cy="134887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51424-4ED4-1544-8AE2-C61FC146E57D}">
      <dsp:nvSpPr>
        <dsp:cNvPr id="0" name=""/>
        <dsp:cNvSpPr/>
      </dsp:nvSpPr>
      <dsp:spPr>
        <a:xfrm>
          <a:off x="4399703" y="10807"/>
          <a:ext cx="3859353" cy="1055535"/>
        </a:xfrm>
        <a:prstGeom prst="rect">
          <a:avLst/>
        </a:prstGeom>
        <a:gradFill rotWithShape="0">
          <a:gsLst>
            <a:gs pos="0">
              <a:schemeClr val="accent5">
                <a:hueOff val="8832355"/>
                <a:satOff val="28758"/>
                <a:lumOff val="1000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8832355"/>
                <a:satOff val="28758"/>
                <a:lumOff val="1000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8832355"/>
                <a:satOff val="28758"/>
                <a:lumOff val="1000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5">
              <a:hueOff val="8832355"/>
              <a:satOff val="28758"/>
              <a:lumOff val="10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baseline="0" dirty="0"/>
            <a:t>Similarities-difficulties</a:t>
          </a:r>
          <a:endParaRPr lang="en-AU" sz="3100" kern="1200" dirty="0"/>
        </a:p>
      </dsp:txBody>
      <dsp:txXfrm>
        <a:off x="4399703" y="10807"/>
        <a:ext cx="3859353" cy="1055535"/>
      </dsp:txXfrm>
    </dsp:sp>
    <dsp:sp modelId="{168E7952-8DB3-6E46-A010-7880A69FFC4A}">
      <dsp:nvSpPr>
        <dsp:cNvPr id="0" name=""/>
        <dsp:cNvSpPr/>
      </dsp:nvSpPr>
      <dsp:spPr>
        <a:xfrm>
          <a:off x="4399743" y="995298"/>
          <a:ext cx="3859353" cy="1361520"/>
        </a:xfrm>
        <a:prstGeom prst="rect">
          <a:avLst/>
        </a:prstGeom>
        <a:solidFill>
          <a:schemeClr val="accent5">
            <a:tint val="40000"/>
            <a:alpha val="90000"/>
            <a:hueOff val="8780593"/>
            <a:satOff val="29467"/>
            <a:lumOff val="3014"/>
            <a:alphaOff val="0"/>
          </a:schemeClr>
        </a:solidFill>
        <a:ln w="6350" cap="flat" cmpd="sng" algn="in">
          <a:solidFill>
            <a:schemeClr val="accent5">
              <a:tint val="40000"/>
              <a:alpha val="90000"/>
              <a:hueOff val="8780593"/>
              <a:satOff val="29467"/>
              <a:lumOff val="30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2363E-ED7A-3749-B628-FEA29D5924F5}">
      <dsp:nvSpPr>
        <dsp:cNvPr id="0" name=""/>
        <dsp:cNvSpPr/>
      </dsp:nvSpPr>
      <dsp:spPr>
        <a:xfrm>
          <a:off x="3212" y="1493110"/>
          <a:ext cx="3132073" cy="11878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i="1" kern="1200" baseline="0" dirty="0"/>
            <a:t>Natural Order Hypothesis</a:t>
          </a:r>
          <a:r>
            <a:rPr lang="zh-CN" sz="1600" i="1" kern="1200" baseline="0" dirty="0"/>
            <a:t> </a:t>
          </a:r>
          <a:r>
            <a:rPr lang="en-AU" sz="1600" kern="1200" baseline="0" dirty="0"/>
            <a:t>(Krashen, 1987). </a:t>
          </a:r>
          <a:endParaRPr lang="en-AU" sz="1600" kern="1200" dirty="0"/>
        </a:p>
      </dsp:txBody>
      <dsp:txXfrm>
        <a:off x="3212" y="1493110"/>
        <a:ext cx="3132073" cy="1187858"/>
      </dsp:txXfrm>
    </dsp:sp>
    <dsp:sp modelId="{FBF7C2AB-75CA-9F4E-9AFC-D3FB63B60CC8}">
      <dsp:nvSpPr>
        <dsp:cNvPr id="0" name=""/>
        <dsp:cNvSpPr/>
      </dsp:nvSpPr>
      <dsp:spPr>
        <a:xfrm>
          <a:off x="3212" y="2680969"/>
          <a:ext cx="3132073" cy="7027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08097-2249-E647-AE04-DA3310B6D196}">
      <dsp:nvSpPr>
        <dsp:cNvPr id="0" name=""/>
        <dsp:cNvSpPr/>
      </dsp:nvSpPr>
      <dsp:spPr>
        <a:xfrm>
          <a:off x="3573776" y="1493110"/>
          <a:ext cx="3132073" cy="11878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i="1" kern="1200" baseline="0" dirty="0"/>
            <a:t>Processability Theory</a:t>
          </a:r>
          <a:r>
            <a:rPr lang="en-AU" sz="1600" kern="1200" baseline="0" dirty="0"/>
            <a:t> (PT)</a:t>
          </a:r>
          <a:r>
            <a:rPr lang="zh-CN" sz="1600" kern="1200" baseline="0" dirty="0"/>
            <a:t> </a:t>
          </a:r>
          <a:r>
            <a:rPr lang="en-AU" sz="1600" kern="1200" baseline="0" dirty="0"/>
            <a:t>(</a:t>
          </a:r>
          <a:r>
            <a:rPr lang="en-AU" sz="1600" kern="1200" baseline="0" dirty="0" err="1"/>
            <a:t>Pienemann</a:t>
          </a:r>
          <a:r>
            <a:rPr lang="en-AU" sz="1600" kern="1200" baseline="0" dirty="0"/>
            <a:t>,</a:t>
          </a:r>
          <a:r>
            <a:rPr lang="en-US" sz="1600" kern="1200" baseline="0" dirty="0"/>
            <a:t>1998</a:t>
          </a:r>
          <a:r>
            <a:rPr lang="en-AU" sz="1600" kern="1200" baseline="0" dirty="0"/>
            <a:t>).</a:t>
          </a:r>
          <a:endParaRPr lang="en-AU" sz="1600" kern="1200" dirty="0"/>
        </a:p>
      </dsp:txBody>
      <dsp:txXfrm>
        <a:off x="3573776" y="1493110"/>
        <a:ext cx="3132073" cy="1187858"/>
      </dsp:txXfrm>
    </dsp:sp>
    <dsp:sp modelId="{EBE9CD6F-EFF1-3344-AE1C-2AE2DF35996E}">
      <dsp:nvSpPr>
        <dsp:cNvPr id="0" name=""/>
        <dsp:cNvSpPr/>
      </dsp:nvSpPr>
      <dsp:spPr>
        <a:xfrm>
          <a:off x="3573776" y="2680969"/>
          <a:ext cx="3132073" cy="70272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5171C5-7032-784A-BC3B-72C688807997}">
      <dsp:nvSpPr>
        <dsp:cNvPr id="0" name=""/>
        <dsp:cNvSpPr/>
      </dsp:nvSpPr>
      <dsp:spPr>
        <a:xfrm>
          <a:off x="7144340" y="1493110"/>
          <a:ext cx="3132073" cy="11878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i="1" kern="1200" baseline="0" dirty="0"/>
            <a:t>Numeral Classifiers Accessibility Hierarchy</a:t>
          </a:r>
          <a:r>
            <a:rPr lang="en-AU" sz="1600" kern="1200" baseline="0" dirty="0"/>
            <a:t> (NCAH)</a:t>
          </a:r>
          <a:r>
            <a:rPr lang="zh-CN" sz="1600" kern="1200" baseline="0" dirty="0"/>
            <a:t> </a:t>
          </a:r>
          <a:r>
            <a:rPr lang="en-AU" sz="1600" kern="1200" baseline="0" dirty="0"/>
            <a:t>(Craig, 1986</a:t>
          </a:r>
          <a:r>
            <a:rPr lang="en-AU" sz="1600" kern="1200" baseline="0"/>
            <a:t>)</a:t>
          </a:r>
          <a:r>
            <a:rPr lang="en-US" sz="1600" kern="1200" baseline="0"/>
            <a:t>:</a:t>
          </a:r>
          <a:r>
            <a:rPr lang="zh-CN" sz="1600" kern="1200" baseline="0"/>
            <a:t> </a:t>
          </a:r>
          <a:r>
            <a:rPr lang="en-US" sz="1600" kern="1200" baseline="0"/>
            <a:t>less</a:t>
          </a:r>
          <a:r>
            <a:rPr lang="zh-CN" sz="1600" kern="1200" baseline="0"/>
            <a:t> </a:t>
          </a:r>
          <a:r>
            <a:rPr lang="en-US" sz="1600" kern="1200" baseline="0"/>
            <a:t>marked</a:t>
          </a:r>
          <a:r>
            <a:rPr lang="zh-CN" sz="1600" kern="1200" baseline="0"/>
            <a:t> </a:t>
          </a:r>
          <a:r>
            <a:rPr lang="en-US" sz="1600" kern="1200" baseline="0"/>
            <a:t>classifiers</a:t>
          </a:r>
          <a:r>
            <a:rPr lang="zh-CN" sz="1600" kern="1200" baseline="0"/>
            <a:t> </a:t>
          </a:r>
          <a:r>
            <a:rPr lang="en-US" sz="1600" kern="1200" baseline="0"/>
            <a:t>(animate</a:t>
          </a:r>
          <a:r>
            <a:rPr lang="zh-CN" sz="1600" kern="1200" baseline="0"/>
            <a:t> </a:t>
          </a:r>
          <a:r>
            <a:rPr lang="en-US" sz="1600" kern="1200" baseline="0"/>
            <a:t>human)</a:t>
          </a:r>
          <a:r>
            <a:rPr lang="zh-CN" sz="1600" kern="1200" baseline="0"/>
            <a:t> </a:t>
          </a:r>
          <a:r>
            <a:rPr lang="en-US" sz="1600" kern="1200" baseline="0"/>
            <a:t>are</a:t>
          </a:r>
          <a:r>
            <a:rPr lang="zh-CN" sz="1600" kern="1200" baseline="0"/>
            <a:t> </a:t>
          </a:r>
          <a:r>
            <a:rPr lang="en-US" sz="1600" kern="1200" baseline="0"/>
            <a:t>easier</a:t>
          </a:r>
          <a:r>
            <a:rPr lang="zh-CN" sz="1600" kern="1200" baseline="0"/>
            <a:t> </a:t>
          </a:r>
          <a:r>
            <a:rPr lang="en-US" sz="1600" kern="1200" baseline="0"/>
            <a:t>to</a:t>
          </a:r>
          <a:r>
            <a:rPr lang="zh-CN" sz="1600" kern="1200" baseline="0"/>
            <a:t> </a:t>
          </a:r>
          <a:r>
            <a:rPr lang="en-US" sz="1600" kern="1200" baseline="0"/>
            <a:t>acquire</a:t>
          </a:r>
          <a:r>
            <a:rPr lang="zh-CN" sz="1600" kern="1200" baseline="0"/>
            <a:t> </a:t>
          </a:r>
          <a:r>
            <a:rPr lang="en-US" sz="1600" kern="1200" baseline="0"/>
            <a:t>(Lee</a:t>
          </a:r>
          <a:r>
            <a:rPr lang="zh-CN" sz="1600" kern="1200" baseline="0"/>
            <a:t> </a:t>
          </a:r>
          <a:r>
            <a:rPr lang="en-US" sz="1600" kern="1200" baseline="0"/>
            <a:t>et</a:t>
          </a:r>
          <a:r>
            <a:rPr lang="zh-CN" sz="1600" kern="1200" baseline="0"/>
            <a:t> </a:t>
          </a:r>
          <a:r>
            <a:rPr lang="en-US" sz="1600" kern="1200" baseline="0"/>
            <a:t>al,</a:t>
          </a:r>
          <a:r>
            <a:rPr lang="zh-CN" sz="1600" kern="1200" baseline="0"/>
            <a:t> </a:t>
          </a:r>
          <a:r>
            <a:rPr lang="en-US" sz="1600" kern="1200" baseline="0"/>
            <a:t>2015).</a:t>
          </a:r>
          <a:endParaRPr lang="en-AU" sz="1600" kern="1200" dirty="0"/>
        </a:p>
      </dsp:txBody>
      <dsp:txXfrm>
        <a:off x="7144340" y="1493110"/>
        <a:ext cx="3132073" cy="1187858"/>
      </dsp:txXfrm>
    </dsp:sp>
    <dsp:sp modelId="{2D38312E-9C0A-3241-9D5C-3E23EAECE69B}">
      <dsp:nvSpPr>
        <dsp:cNvPr id="0" name=""/>
        <dsp:cNvSpPr/>
      </dsp:nvSpPr>
      <dsp:spPr>
        <a:xfrm>
          <a:off x="7144340" y="2680969"/>
          <a:ext cx="3132073" cy="70272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kern="1200" dirty="0"/>
        </a:p>
      </dsp:txBody>
      <dsp:txXfrm>
        <a:off x="7144340" y="2680969"/>
        <a:ext cx="3132073" cy="7027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43714-56CE-9E48-AF17-FFF8304A9F44}">
      <dsp:nvSpPr>
        <dsp:cNvPr id="0" name=""/>
        <dsp:cNvSpPr/>
      </dsp:nvSpPr>
      <dsp:spPr>
        <a:xfrm>
          <a:off x="3214" y="1433384"/>
          <a:ext cx="2295286" cy="14575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F8CC6-8EA1-5E4F-B940-4BCB45E03C43}">
      <dsp:nvSpPr>
        <dsp:cNvPr id="0" name=""/>
        <dsp:cNvSpPr/>
      </dsp:nvSpPr>
      <dsp:spPr>
        <a:xfrm>
          <a:off x="258246" y="1675665"/>
          <a:ext cx="2295286" cy="1457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baseline="0" dirty="0"/>
            <a:t>Similarities-easiness</a:t>
          </a:r>
          <a:endParaRPr lang="en-AU" sz="3100" kern="1200" dirty="0"/>
        </a:p>
      </dsp:txBody>
      <dsp:txXfrm>
        <a:off x="300935" y="1718354"/>
        <a:ext cx="2209908" cy="1372129"/>
      </dsp:txXfrm>
    </dsp:sp>
    <dsp:sp modelId="{8F418EF9-21EB-AC4F-ACBC-B8B904326775}">
      <dsp:nvSpPr>
        <dsp:cNvPr id="0" name=""/>
        <dsp:cNvSpPr/>
      </dsp:nvSpPr>
      <dsp:spPr>
        <a:xfrm>
          <a:off x="2808565" y="1433384"/>
          <a:ext cx="2295286" cy="14575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C094A-2C3F-6F42-9199-4282B3FB58EE}">
      <dsp:nvSpPr>
        <dsp:cNvPr id="0" name=""/>
        <dsp:cNvSpPr/>
      </dsp:nvSpPr>
      <dsp:spPr>
        <a:xfrm>
          <a:off x="3063597" y="1675665"/>
          <a:ext cx="2295286" cy="1457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baseline="0" dirty="0"/>
            <a:t>Similarities-difficulties</a:t>
          </a:r>
          <a:endParaRPr lang="en-AU" sz="3100" kern="1200" dirty="0"/>
        </a:p>
      </dsp:txBody>
      <dsp:txXfrm>
        <a:off x="3106286" y="1718354"/>
        <a:ext cx="2209908" cy="1372129"/>
      </dsp:txXfrm>
    </dsp:sp>
    <dsp:sp modelId="{5E35FB74-495F-3444-9702-F490BCF159CD}">
      <dsp:nvSpPr>
        <dsp:cNvPr id="0" name=""/>
        <dsp:cNvSpPr/>
      </dsp:nvSpPr>
      <dsp:spPr>
        <a:xfrm>
          <a:off x="5613915" y="1433384"/>
          <a:ext cx="2295286" cy="14575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4D8BF-318F-4F47-B156-E1E972088788}">
      <dsp:nvSpPr>
        <dsp:cNvPr id="0" name=""/>
        <dsp:cNvSpPr/>
      </dsp:nvSpPr>
      <dsp:spPr>
        <a:xfrm>
          <a:off x="5868947" y="1675665"/>
          <a:ext cx="2295286" cy="1457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baseline="0"/>
            <a:t>Sequential</a:t>
          </a:r>
          <a:r>
            <a:rPr lang="zh-CN" sz="3100" kern="1200" baseline="0"/>
            <a:t> </a:t>
          </a:r>
          <a:r>
            <a:rPr lang="en-US" sz="3100" kern="1200" baseline="0"/>
            <a:t>acquisition</a:t>
          </a:r>
          <a:r>
            <a:rPr lang="zh-CN" sz="3100" kern="1200" baseline="0"/>
            <a:t> </a:t>
          </a:r>
          <a:endParaRPr lang="en-AU" sz="3100" kern="1200"/>
        </a:p>
      </dsp:txBody>
      <dsp:txXfrm>
        <a:off x="5911636" y="1718354"/>
        <a:ext cx="2209908" cy="1372129"/>
      </dsp:txXfrm>
    </dsp:sp>
    <dsp:sp modelId="{A72E7C84-0F7F-5749-8712-864FD12735DC}">
      <dsp:nvSpPr>
        <dsp:cNvPr id="0" name=""/>
        <dsp:cNvSpPr/>
      </dsp:nvSpPr>
      <dsp:spPr>
        <a:xfrm>
          <a:off x="4808734" y="2866769"/>
          <a:ext cx="2295286" cy="14575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17A2F-80A2-1D4B-92A3-896E3FF9F6C3}">
      <dsp:nvSpPr>
        <dsp:cNvPr id="0" name=""/>
        <dsp:cNvSpPr/>
      </dsp:nvSpPr>
      <dsp:spPr>
        <a:xfrm>
          <a:off x="5063766" y="3109049"/>
          <a:ext cx="2295286" cy="1457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100" kern="1200" baseline="0" dirty="0"/>
            <a:t>Individual</a:t>
          </a:r>
          <a:r>
            <a:rPr lang="zh-CN" altLang="en-US" sz="3100" kern="1200" baseline="0" dirty="0"/>
            <a:t> </a:t>
          </a:r>
          <a:r>
            <a:rPr lang="en-US" altLang="zh-CN" sz="3100" kern="1200" baseline="0" dirty="0"/>
            <a:t>differences</a:t>
          </a:r>
          <a:endParaRPr lang="en-AU" sz="3100" kern="1200" dirty="0"/>
        </a:p>
      </dsp:txBody>
      <dsp:txXfrm>
        <a:off x="5106455" y="3151738"/>
        <a:ext cx="2209908" cy="13721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FA3AE-2CDF-D44F-BD49-F2681A42F3A0}">
      <dsp:nvSpPr>
        <dsp:cNvPr id="0" name=""/>
        <dsp:cNvSpPr/>
      </dsp:nvSpPr>
      <dsp:spPr>
        <a:xfrm>
          <a:off x="8438" y="1034042"/>
          <a:ext cx="2522190" cy="15133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baseline="0" dirty="0"/>
            <a:t>Manually</a:t>
          </a:r>
          <a:r>
            <a:rPr lang="zh-CN" sz="3500" kern="1200" baseline="0" dirty="0"/>
            <a:t> </a:t>
          </a:r>
          <a:r>
            <a:rPr lang="en-US" sz="3500" kern="1200" baseline="0" dirty="0"/>
            <a:t>coding</a:t>
          </a:r>
          <a:endParaRPr lang="en-AU" sz="3500" kern="1200" dirty="0"/>
        </a:p>
      </dsp:txBody>
      <dsp:txXfrm>
        <a:off x="52761" y="1078365"/>
        <a:ext cx="2433544" cy="1424668"/>
      </dsp:txXfrm>
    </dsp:sp>
    <dsp:sp modelId="{D7941769-D45B-724A-B5E9-1AD396461573}">
      <dsp:nvSpPr>
        <dsp:cNvPr id="0" name=""/>
        <dsp:cNvSpPr/>
      </dsp:nvSpPr>
      <dsp:spPr>
        <a:xfrm>
          <a:off x="2782847" y="1477948"/>
          <a:ext cx="534704" cy="62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>
        <a:off x="2782847" y="1603049"/>
        <a:ext cx="374293" cy="375301"/>
      </dsp:txXfrm>
    </dsp:sp>
    <dsp:sp modelId="{98D0825B-95C1-564D-BD48-8E26135DFD70}">
      <dsp:nvSpPr>
        <dsp:cNvPr id="0" name=""/>
        <dsp:cNvSpPr/>
      </dsp:nvSpPr>
      <dsp:spPr>
        <a:xfrm>
          <a:off x="3539504" y="1034042"/>
          <a:ext cx="2522190" cy="1513314"/>
        </a:xfrm>
        <a:prstGeom prst="roundRect">
          <a:avLst>
            <a:gd name="adj" fmla="val 10000"/>
          </a:avLst>
        </a:prstGeom>
        <a:solidFill>
          <a:schemeClr val="accent5">
            <a:hueOff val="4416178"/>
            <a:satOff val="14379"/>
            <a:lumOff val="5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baseline="0" dirty="0"/>
            <a:t>Accuracy</a:t>
          </a:r>
          <a:r>
            <a:rPr lang="zh-CN" sz="3500" kern="1200" baseline="0" dirty="0"/>
            <a:t> </a:t>
          </a:r>
          <a:r>
            <a:rPr lang="en-US" sz="3500" kern="1200" baseline="0" dirty="0"/>
            <a:t>percentage</a:t>
          </a:r>
          <a:endParaRPr lang="en-AU" sz="3500" kern="1200" dirty="0"/>
        </a:p>
      </dsp:txBody>
      <dsp:txXfrm>
        <a:off x="3583827" y="1078365"/>
        <a:ext cx="2433544" cy="1424668"/>
      </dsp:txXfrm>
    </dsp:sp>
    <dsp:sp modelId="{A343B770-1D2E-364F-B587-83C2C376F4BB}">
      <dsp:nvSpPr>
        <dsp:cNvPr id="0" name=""/>
        <dsp:cNvSpPr/>
      </dsp:nvSpPr>
      <dsp:spPr>
        <a:xfrm>
          <a:off x="6313914" y="1477948"/>
          <a:ext cx="534704" cy="62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>
        <a:off x="6313914" y="1603049"/>
        <a:ext cx="374293" cy="375301"/>
      </dsp:txXfrm>
    </dsp:sp>
    <dsp:sp modelId="{A78B344D-3295-8341-8E3E-BAEE68853314}">
      <dsp:nvSpPr>
        <dsp:cNvPr id="0" name=""/>
        <dsp:cNvSpPr/>
      </dsp:nvSpPr>
      <dsp:spPr>
        <a:xfrm>
          <a:off x="7070571" y="1034042"/>
          <a:ext cx="2522190" cy="1513314"/>
        </a:xfrm>
        <a:prstGeom prst="roundRect">
          <a:avLst>
            <a:gd name="adj" fmla="val 10000"/>
          </a:avLst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baseline="0" dirty="0"/>
            <a:t>Statistical</a:t>
          </a:r>
          <a:r>
            <a:rPr lang="zh-CN" sz="3500" kern="1200" baseline="0" dirty="0"/>
            <a:t> </a:t>
          </a:r>
          <a:r>
            <a:rPr lang="en-US" sz="3500" kern="1200" baseline="0" dirty="0"/>
            <a:t>modelling</a:t>
          </a:r>
          <a:r>
            <a:rPr lang="zh-CN" sz="3500" kern="1200" baseline="0" dirty="0"/>
            <a:t> </a:t>
          </a:r>
          <a:endParaRPr lang="en-AU" sz="3500" kern="1200" dirty="0"/>
        </a:p>
      </dsp:txBody>
      <dsp:txXfrm>
        <a:off x="7114894" y="1078365"/>
        <a:ext cx="2433544" cy="1424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82B47-C049-0A4E-B7BC-AA318E5FDC7B}" type="datetimeFigureOut">
              <a:rPr lang="en-US" smtClean="0"/>
              <a:t>5/11/21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6F2F1-0B11-2546-BFD3-AF9FAE46D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79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6F2F1-0B11-2546-BFD3-AF9FAE46DF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75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6F2F1-0B11-2546-BFD3-AF9FAE46DF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70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6F2F1-0B11-2546-BFD3-AF9FAE46DF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03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6F2F1-0B11-2546-BFD3-AF9FAE46DF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58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6F2F1-0B11-2546-BFD3-AF9FAE46DF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09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6F2F1-0B11-2546-BFD3-AF9FAE46DF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18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6F2F1-0B11-2546-BFD3-AF9FAE46DF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29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6F2F1-0B11-2546-BFD3-AF9FAE46DF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7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6F2F1-0B11-2546-BFD3-AF9FAE46DF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9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6F2F1-0B11-2546-BFD3-AF9FAE46DF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05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6F2F1-0B11-2546-BFD3-AF9FAE46DFA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11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6F2F1-0B11-2546-BFD3-AF9FAE46DF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98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6F2F1-0B11-2546-BFD3-AF9FAE46DF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28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6F2F1-0B11-2546-BFD3-AF9FAE46DFA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998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6F2F1-0B11-2546-BFD3-AF9FAE46DFA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64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6F2F1-0B11-2546-BFD3-AF9FAE46DF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76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6F2F1-0B11-2546-BFD3-AF9FAE46DF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6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6F2F1-0B11-2546-BFD3-AF9FAE46DF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36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6F2F1-0B11-2546-BFD3-AF9FAE46DF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6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6F2F1-0B11-2546-BFD3-AF9FAE46DF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11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6F2F1-0B11-2546-BFD3-AF9FAE46DF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82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6F2F1-0B11-2546-BFD3-AF9FAE46DF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6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C63D4DA-F528-0B4D-823C-935E0005DB3F}" type="datetime1">
              <a:rPr lang="en-AU" smtClean="0"/>
              <a:t>11/5/21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Crosslinguistic influence on adult L2 learners' acquisiton of Chinese classifiers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CC788-B1D1-B748-9C60-B07B0841E2E6}" type="datetime1">
              <a:rPr lang="en-AU" smtClean="0"/>
              <a:t>11/5/21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Crosslinguistic influence on adult L2 learners' acquisiton of Chinese classifiers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BB7D-44E5-E24C-99B5-497089A0557B}" type="datetime1">
              <a:rPr lang="en-AU" smtClean="0"/>
              <a:t>11/5/21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Crosslinguistic influence on adult L2 learners' acquisiton of Chinese classifiers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71E3-8B65-F44F-A80B-756DE12D7999}" type="datetime1">
              <a:rPr lang="en-AU" smtClean="0"/>
              <a:t>11/5/21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Crosslinguistic influence on adult L2 learners' acquisiton of Chinese classifiers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A153ED-49C6-6E4E-BF7F-9901BF23B32C}" type="datetime1">
              <a:rPr lang="en-AU" smtClean="0"/>
              <a:t>11/5/21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Crosslinguistic influence on adult L2 learners' acquisiton of Chinese classifiers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CE83-8DC9-D346-AF46-FDE4F6559601}" type="datetime1">
              <a:rPr lang="en-AU" smtClean="0"/>
              <a:t>11/5/21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Crosslinguistic influence on adult L2 learners' acquisiton of Chinese classifiers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B7B0-C76A-2340-8EBA-A8A8A0519DC1}" type="datetime1">
              <a:rPr lang="en-AU" smtClean="0"/>
              <a:t>11/5/21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Crosslinguistic influence on adult L2 learners' acquisiton of Chinese classifiers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AD70-1B9B-AD44-9A17-2B78A68EF354}" type="datetime1">
              <a:rPr lang="en-AU" smtClean="0"/>
              <a:t>11/5/21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Crosslinguistic influence on adult L2 learners' acquisiton of Chinese classifiers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C572-9C76-6342-8108-054BE9B216B7}" type="datetime1">
              <a:rPr lang="en-AU" smtClean="0"/>
              <a:t>11/5/21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Crosslinguistic influence on adult L2 learners' acquisiton of Chinese classifiers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0A1CCA-244A-DE41-ACCC-116AA498584D}" type="datetime1">
              <a:rPr lang="en-AU" smtClean="0"/>
              <a:t>11/5/21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Crosslinguistic influence on adult L2 learners' acquisiton of Chinese classifiers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B07893-873E-094E-BC15-0BD4BE009C88}" type="datetime1">
              <a:rPr lang="en-AU" smtClean="0"/>
              <a:t>11/5/21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Crosslinguistic influence on adult L2 learners' acquisiton of Chinese classifiers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D1914B4-FE9D-F44C-8555-FB9822A1C906}" type="datetime1">
              <a:rPr lang="en-AU" smtClean="0"/>
              <a:t>11/5/21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Crosslinguistic influence on adult L2 learners' acquisiton of Chinese classifiers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DF99E-257B-F54B-ADB9-225FF635A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710431" cy="2098226"/>
          </a:xfrm>
        </p:spPr>
        <p:txBody>
          <a:bodyPr/>
          <a:lstStyle/>
          <a:p>
            <a:r>
              <a:rPr lang="en-US" sz="3600" dirty="0"/>
              <a:t>Cross</a:t>
            </a:r>
            <a:r>
              <a:rPr lang="en-US" altLang="zh-CN" sz="3600" dirty="0"/>
              <a:t>linguistic</a:t>
            </a:r>
            <a:r>
              <a:rPr lang="zh-CN" altLang="en-US" sz="3600" dirty="0"/>
              <a:t> </a:t>
            </a:r>
            <a:r>
              <a:rPr lang="en-US" altLang="zh-CN" sz="3600" dirty="0"/>
              <a:t>influence</a:t>
            </a:r>
            <a:r>
              <a:rPr lang="zh-CN" altLang="en-US" sz="3600" dirty="0"/>
              <a:t> </a:t>
            </a:r>
            <a:r>
              <a:rPr lang="en-US" altLang="zh-CN" sz="3600" dirty="0"/>
              <a:t>on</a:t>
            </a:r>
            <a:r>
              <a:rPr lang="zh-CN" altLang="en-US" sz="3600" dirty="0"/>
              <a:t> </a:t>
            </a:r>
            <a:r>
              <a:rPr lang="en-US" altLang="zh-CN" sz="3600" dirty="0"/>
              <a:t>adult</a:t>
            </a:r>
            <a:r>
              <a:rPr lang="zh-CN" altLang="en-US" sz="3600" dirty="0"/>
              <a:t> </a:t>
            </a:r>
            <a:r>
              <a:rPr lang="en-US" altLang="zh-CN" sz="3600" dirty="0"/>
              <a:t>L2</a:t>
            </a:r>
            <a:r>
              <a:rPr lang="zh-CN" altLang="en-US" sz="3600" dirty="0"/>
              <a:t> </a:t>
            </a:r>
            <a:r>
              <a:rPr lang="en-US" altLang="zh-CN" sz="3600" dirty="0"/>
              <a:t>learners’ acquisition</a:t>
            </a:r>
            <a:r>
              <a:rPr lang="zh-CN" altLang="en-US" sz="3600" dirty="0"/>
              <a:t> </a:t>
            </a:r>
            <a:r>
              <a:rPr lang="en-US" altLang="zh-CN" sz="3600" dirty="0"/>
              <a:t>of</a:t>
            </a:r>
            <a:r>
              <a:rPr lang="zh-CN" altLang="en-US" sz="3600" dirty="0"/>
              <a:t> </a:t>
            </a:r>
            <a:r>
              <a:rPr lang="en-US" altLang="zh-CN" sz="3600" dirty="0"/>
              <a:t>Chinese</a:t>
            </a:r>
            <a:r>
              <a:rPr lang="zh-CN" altLang="en-US" sz="3600" dirty="0"/>
              <a:t> </a:t>
            </a:r>
            <a:r>
              <a:rPr lang="en-US" altLang="zh-CN" sz="3600" dirty="0"/>
              <a:t>classifiers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6FA4A-9564-584B-8AC8-1E06BC5B7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0163" y="4164624"/>
            <a:ext cx="6831673" cy="1086237"/>
          </a:xfrm>
        </p:spPr>
        <p:txBody>
          <a:bodyPr/>
          <a:lstStyle/>
          <a:p>
            <a:r>
              <a:rPr lang="en-US" altLang="zh-CN" dirty="0" err="1"/>
              <a:t>Jiahuan</a:t>
            </a:r>
            <a:r>
              <a:rPr lang="zh-CN" altLang="en-US" dirty="0"/>
              <a:t> </a:t>
            </a:r>
            <a:r>
              <a:rPr lang="en-US" altLang="zh-CN" dirty="0"/>
              <a:t>Zhang</a:t>
            </a:r>
          </a:p>
          <a:p>
            <a:r>
              <a:rPr lang="en-US" dirty="0"/>
              <a:t>jz</a:t>
            </a:r>
            <a:r>
              <a:rPr lang="en-US" altLang="zh-CN" dirty="0"/>
              <a:t>525@cam.ac.uk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51DC6-0A55-A745-A320-12E75F0D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462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5F271-1107-074E-ADF8-587D61619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574442"/>
            <a:ext cx="9601200" cy="3581400"/>
          </a:xfrm>
        </p:spPr>
        <p:txBody>
          <a:bodyPr/>
          <a:lstStyle/>
          <a:p>
            <a:r>
              <a:rPr lang="en-US" altLang="zh-CN" dirty="0"/>
              <a:t>3.2</a:t>
            </a:r>
            <a:r>
              <a:rPr lang="zh-CN" altLang="en-US" dirty="0"/>
              <a:t> </a:t>
            </a:r>
            <a:r>
              <a:rPr lang="en-US" altLang="zh-CN" dirty="0"/>
              <a:t>Materials:</a:t>
            </a:r>
            <a:r>
              <a:rPr lang="zh-CN" altLang="en-US" dirty="0"/>
              <a:t> </a:t>
            </a:r>
            <a:r>
              <a:rPr lang="en-US" altLang="zh-CN" dirty="0"/>
              <a:t>Chinese</a:t>
            </a:r>
            <a:r>
              <a:rPr lang="zh-CN" altLang="en-US" dirty="0"/>
              <a:t> </a:t>
            </a:r>
            <a:r>
              <a:rPr lang="en-US" altLang="zh-CN" dirty="0"/>
              <a:t>language</a:t>
            </a:r>
            <a:r>
              <a:rPr lang="zh-CN" altLang="en-US" dirty="0"/>
              <a:t> </a:t>
            </a:r>
            <a:r>
              <a:rPr lang="en-US" altLang="zh-CN" dirty="0"/>
              <a:t>test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classifiers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7BF7E-C57E-594F-B8F4-B8B22C78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AFF896D-FD87-DB46-AAFA-E89E4447CF47}"/>
              </a:ext>
            </a:extLst>
          </p:cNvPr>
          <p:cNvSpPr>
            <a:spLocks noGrp="1"/>
          </p:cNvSpPr>
          <p:nvPr/>
        </p:nvSpPr>
        <p:spPr>
          <a:xfrm>
            <a:off x="1233379" y="831492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3.</a:t>
            </a:r>
            <a:r>
              <a:rPr lang="zh-CN" altLang="en-US" dirty="0"/>
              <a:t> </a:t>
            </a:r>
            <a:r>
              <a:rPr lang="en-US" altLang="zh-CN" dirty="0"/>
              <a:t>Methodology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093A60D-9A16-554A-B26C-6FDAF7D2E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605132"/>
              </p:ext>
            </p:extLst>
          </p:nvPr>
        </p:nvGraphicFramePr>
        <p:xfrm>
          <a:off x="3988859" y="2317392"/>
          <a:ext cx="3280893" cy="4486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3710">
                  <a:extLst>
                    <a:ext uri="{9D8B030D-6E8A-4147-A177-3AD203B41FA5}">
                      <a16:colId xmlns:a16="http://schemas.microsoft.com/office/drawing/2014/main" val="3073605282"/>
                    </a:ext>
                  </a:extLst>
                </a:gridCol>
                <a:gridCol w="1437564">
                  <a:extLst>
                    <a:ext uri="{9D8B030D-6E8A-4147-A177-3AD203B41FA5}">
                      <a16:colId xmlns:a16="http://schemas.microsoft.com/office/drawing/2014/main" val="966279293"/>
                    </a:ext>
                  </a:extLst>
                </a:gridCol>
                <a:gridCol w="1129619">
                  <a:extLst>
                    <a:ext uri="{9D8B030D-6E8A-4147-A177-3AD203B41FA5}">
                      <a16:colId xmlns:a16="http://schemas.microsoft.com/office/drawing/2014/main" val="176444032"/>
                    </a:ext>
                  </a:extLst>
                </a:gridCol>
              </a:tblGrid>
              <a:tr h="278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Question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Classifier-object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Type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extLst>
                  <a:ext uri="{0D108BD9-81ED-4DB2-BD59-A6C34878D82A}">
                    <a16:rowId xmlns:a16="http://schemas.microsoft.com/office/drawing/2014/main" val="479990707"/>
                  </a:ext>
                </a:extLst>
              </a:tr>
              <a:tr h="290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1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64845" algn="ctr"/>
                        </a:tabLst>
                      </a:pPr>
                      <a:r>
                        <a:rPr lang="en-AU" sz="1000">
                          <a:effectLst/>
                        </a:rPr>
                        <a:t>ge-people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animacy</a:t>
                      </a:r>
                      <a:endParaRPr lang="en-A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extLst>
                  <a:ext uri="{0D108BD9-81ED-4DB2-BD59-A6C34878D82A}">
                    <a16:rowId xmlns:a16="http://schemas.microsoft.com/office/drawing/2014/main" val="265186401"/>
                  </a:ext>
                </a:extLst>
              </a:tr>
              <a:tr h="278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2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dui-couple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concept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extLst>
                  <a:ext uri="{0D108BD9-81ED-4DB2-BD59-A6C34878D82A}">
                    <a16:rowId xmlns:a16="http://schemas.microsoft.com/office/drawing/2014/main" val="411448023"/>
                  </a:ext>
                </a:extLst>
              </a:tr>
              <a:tr h="278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3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zhang-sofa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shape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extLst>
                  <a:ext uri="{0D108BD9-81ED-4DB2-BD59-A6C34878D82A}">
                    <a16:rowId xmlns:a16="http://schemas.microsoft.com/office/drawing/2014/main" val="3058893733"/>
                  </a:ext>
                </a:extLst>
              </a:tr>
              <a:tr h="278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4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zhi-cat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animacy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extLst>
                  <a:ext uri="{0D108BD9-81ED-4DB2-BD59-A6C34878D82A}">
                    <a16:rowId xmlns:a16="http://schemas.microsoft.com/office/drawing/2014/main" val="3267348357"/>
                  </a:ext>
                </a:extLst>
              </a:tr>
              <a:tr h="278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5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bei-wine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shape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extLst>
                  <a:ext uri="{0D108BD9-81ED-4DB2-BD59-A6C34878D82A}">
                    <a16:rowId xmlns:a16="http://schemas.microsoft.com/office/drawing/2014/main" val="1356531149"/>
                  </a:ext>
                </a:extLst>
              </a:tr>
              <a:tr h="278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6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tiao-dog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shape</a:t>
                      </a:r>
                      <a:endParaRPr lang="en-A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extLst>
                  <a:ext uri="{0D108BD9-81ED-4DB2-BD59-A6C34878D82A}">
                    <a16:rowId xmlns:a16="http://schemas.microsoft.com/office/drawing/2014/main" val="3161375561"/>
                  </a:ext>
                </a:extLst>
              </a:tr>
              <a:tr h="278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7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ge-cupboard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inanimacy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extLst>
                  <a:ext uri="{0D108BD9-81ED-4DB2-BD59-A6C34878D82A}">
                    <a16:rowId xmlns:a16="http://schemas.microsoft.com/office/drawing/2014/main" val="2023835776"/>
                  </a:ext>
                </a:extLst>
              </a:tr>
              <a:tr h="278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8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ke-tree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inanimacy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extLst>
                  <a:ext uri="{0D108BD9-81ED-4DB2-BD59-A6C34878D82A}">
                    <a16:rowId xmlns:a16="http://schemas.microsoft.com/office/drawing/2014/main" val="4057548640"/>
                  </a:ext>
                </a:extLst>
              </a:tr>
              <a:tr h="278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9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fu-calligraphy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inanimacy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extLst>
                  <a:ext uri="{0D108BD9-81ED-4DB2-BD59-A6C34878D82A}">
                    <a16:rowId xmlns:a16="http://schemas.microsoft.com/office/drawing/2014/main" val="840118665"/>
                  </a:ext>
                </a:extLst>
              </a:tr>
              <a:tr h="278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10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zhang-table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shape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extLst>
                  <a:ext uri="{0D108BD9-81ED-4DB2-BD59-A6C34878D82A}">
                    <a16:rowId xmlns:a16="http://schemas.microsoft.com/office/drawing/2014/main" val="1691359031"/>
                  </a:ext>
                </a:extLst>
              </a:tr>
              <a:tr h="278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11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ge-vase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inanimacy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extLst>
                  <a:ext uri="{0D108BD9-81ED-4DB2-BD59-A6C34878D82A}">
                    <a16:rowId xmlns:a16="http://schemas.microsoft.com/office/drawing/2014/main" val="3348835055"/>
                  </a:ext>
                </a:extLst>
              </a:tr>
              <a:tr h="278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12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ge-goldfish bowl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inanimacy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extLst>
                  <a:ext uri="{0D108BD9-81ED-4DB2-BD59-A6C34878D82A}">
                    <a16:rowId xmlns:a16="http://schemas.microsoft.com/office/drawing/2014/main" val="546326598"/>
                  </a:ext>
                </a:extLst>
              </a:tr>
              <a:tr h="278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13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tiao-goldfish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shape</a:t>
                      </a:r>
                      <a:endParaRPr lang="en-A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extLst>
                  <a:ext uri="{0D108BD9-81ED-4DB2-BD59-A6C34878D82A}">
                    <a16:rowId xmlns:a16="http://schemas.microsoft.com/office/drawing/2014/main" val="3058246590"/>
                  </a:ext>
                </a:extLst>
              </a:tr>
              <a:tr h="278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14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64845" algn="ctr"/>
                        </a:tabLst>
                      </a:pPr>
                      <a:r>
                        <a:rPr lang="en-AU" sz="1000">
                          <a:effectLst/>
                        </a:rPr>
                        <a:t>ge-home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concept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extLst>
                  <a:ext uri="{0D108BD9-81ED-4DB2-BD59-A6C34878D82A}">
                    <a16:rowId xmlns:a16="http://schemas.microsoft.com/office/drawing/2014/main" val="1945884204"/>
                  </a:ext>
                </a:extLst>
              </a:tr>
              <a:tr h="290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15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ge-moment</a:t>
                      </a:r>
                      <a:endParaRPr lang="en-A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concept</a:t>
                      </a:r>
                      <a:endParaRPr lang="en-A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874" marR="35874" marT="35874" marB="35874"/>
                </a:tc>
                <a:extLst>
                  <a:ext uri="{0D108BD9-81ED-4DB2-BD59-A6C34878D82A}">
                    <a16:rowId xmlns:a16="http://schemas.microsoft.com/office/drawing/2014/main" val="12992685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4DCF7A0-999A-C24C-8009-0AAB11DEAB7E}"/>
              </a:ext>
            </a:extLst>
          </p:cNvPr>
          <p:cNvSpPr txBox="1"/>
          <p:nvPr/>
        </p:nvSpPr>
        <p:spPr>
          <a:xfrm>
            <a:off x="3810370" y="1948060"/>
            <a:ext cx="4447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Table</a:t>
            </a:r>
            <a:r>
              <a:rPr lang="zh-CN" altLang="en-US" b="1" dirty="0"/>
              <a:t> </a:t>
            </a:r>
            <a:r>
              <a:rPr lang="en-US" altLang="zh-CN" b="1" dirty="0"/>
              <a:t>2.</a:t>
            </a:r>
            <a:r>
              <a:rPr lang="zh-CN" altLang="en-US" b="1" dirty="0"/>
              <a:t> </a:t>
            </a:r>
            <a:r>
              <a:rPr lang="en-US" altLang="zh-CN" b="1" dirty="0"/>
              <a:t>Classifiers</a:t>
            </a:r>
            <a:r>
              <a:rPr lang="zh-CN" altLang="en-US" b="1" dirty="0"/>
              <a:t> </a:t>
            </a:r>
            <a:r>
              <a:rPr lang="en-US" altLang="zh-CN" b="1" dirty="0"/>
              <a:t>used</a:t>
            </a:r>
            <a:r>
              <a:rPr lang="zh-CN" altLang="en-US" b="1" dirty="0"/>
              <a:t> </a:t>
            </a:r>
            <a:r>
              <a:rPr lang="en-US" altLang="zh-CN" b="1" dirty="0"/>
              <a:t>and</a:t>
            </a:r>
            <a:r>
              <a:rPr lang="zh-CN" altLang="en-US" b="1" dirty="0"/>
              <a:t> </a:t>
            </a:r>
            <a:r>
              <a:rPr lang="en-US" altLang="zh-CN" b="1" dirty="0"/>
              <a:t>types</a:t>
            </a:r>
            <a:r>
              <a:rPr lang="zh-CN" altLang="en-US" b="1" dirty="0"/>
              <a:t>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11776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BB296-0CA8-3B4A-B654-A03EA94CB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zh-CN" altLang="en-US" dirty="0"/>
              <a:t> </a:t>
            </a:r>
            <a:r>
              <a:rPr lang="en-US" altLang="zh-CN" dirty="0"/>
              <a:t>Methodology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09767-541F-3D4A-8E81-06AF2BC30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431" y="1428750"/>
            <a:ext cx="9601200" cy="3581400"/>
          </a:xfrm>
        </p:spPr>
        <p:txBody>
          <a:bodyPr/>
          <a:lstStyle/>
          <a:p>
            <a:r>
              <a:rPr lang="en-US" altLang="zh-CN" dirty="0"/>
              <a:t>3.2</a:t>
            </a:r>
            <a:r>
              <a:rPr lang="zh-CN" altLang="en-US" dirty="0"/>
              <a:t> </a:t>
            </a:r>
            <a:r>
              <a:rPr lang="en-US" altLang="zh-CN" dirty="0"/>
              <a:t>Material:</a:t>
            </a:r>
            <a:r>
              <a:rPr lang="zh-CN" altLang="en-US" dirty="0"/>
              <a:t> </a:t>
            </a:r>
            <a:r>
              <a:rPr lang="en-US" altLang="zh-CN" dirty="0"/>
              <a:t>post-test</a:t>
            </a:r>
            <a:r>
              <a:rPr lang="zh-CN" altLang="en-US" dirty="0"/>
              <a:t> </a:t>
            </a:r>
            <a:r>
              <a:rPr lang="en-US" altLang="zh-CN" dirty="0"/>
              <a:t>questionnaire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32D13-8BD4-FB40-8FA7-66FBECAB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C02AF2-EC77-DE4F-9AF1-43EA473E5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435" y="1824106"/>
            <a:ext cx="4202371" cy="493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3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E774F-00A5-844C-850F-613D502E9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zh-CN" altLang="en-US" dirty="0"/>
              <a:t> </a:t>
            </a:r>
            <a:r>
              <a:rPr lang="en-US" altLang="zh-CN" dirty="0"/>
              <a:t>Methodology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1D17F-4D9D-6445-B877-E9EA406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A5F934-E5F0-1B45-85B3-4B06A77792C8}"/>
              </a:ext>
            </a:extLst>
          </p:cNvPr>
          <p:cNvSpPr txBox="1">
            <a:spLocks/>
          </p:cNvSpPr>
          <p:nvPr/>
        </p:nvSpPr>
        <p:spPr>
          <a:xfrm>
            <a:off x="1371600" y="13335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3.3</a:t>
            </a:r>
            <a:r>
              <a:rPr lang="zh-CN" altLang="en-US" dirty="0"/>
              <a:t> </a:t>
            </a:r>
            <a:r>
              <a:rPr lang="en-US" altLang="zh-CN" dirty="0"/>
              <a:t>Coding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zh-CN" altLang="en-US" dirty="0"/>
              <a:t>     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525A08C-E86D-6E46-8CF6-9B8A480D1B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06656"/>
              </p:ext>
            </p:extLst>
          </p:nvPr>
        </p:nvGraphicFramePr>
        <p:xfrm>
          <a:off x="1772653" y="16383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4224E4-5600-B442-A9CF-D06D36464AE2}"/>
              </a:ext>
            </a:extLst>
          </p:cNvPr>
          <p:cNvSpPr txBox="1"/>
          <p:nvPr/>
        </p:nvSpPr>
        <p:spPr>
          <a:xfrm>
            <a:off x="1933932" y="4420969"/>
            <a:ext cx="3249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</a:t>
            </a:r>
            <a:r>
              <a:rPr lang="en-US" altLang="zh-CN" dirty="0"/>
              <a:t>tactic</a:t>
            </a:r>
            <a:r>
              <a:rPr lang="zh-CN" altLang="en-US" dirty="0"/>
              <a:t> </a:t>
            </a:r>
            <a:r>
              <a:rPr lang="en-US" altLang="zh-CN" dirty="0"/>
              <a:t>correctness</a:t>
            </a:r>
            <a:endParaRPr lang="en-AU" altLang="zh-CN" dirty="0"/>
          </a:p>
          <a:p>
            <a:r>
              <a:rPr lang="en-US" altLang="zh-CN" dirty="0"/>
              <a:t>Semantic</a:t>
            </a:r>
            <a:r>
              <a:rPr lang="zh-CN" altLang="en-US" dirty="0"/>
              <a:t> </a:t>
            </a:r>
            <a:r>
              <a:rPr lang="en-US" altLang="zh-CN" dirty="0"/>
              <a:t>correctness</a:t>
            </a:r>
          </a:p>
          <a:p>
            <a:r>
              <a:rPr lang="en-US" altLang="zh-CN" dirty="0"/>
              <a:t>Value: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0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91D85F-6B71-3A41-B279-0681DD356B94}"/>
              </a:ext>
            </a:extLst>
          </p:cNvPr>
          <p:cNvSpPr txBox="1"/>
          <p:nvPr/>
        </p:nvSpPr>
        <p:spPr>
          <a:xfrm>
            <a:off x="5584371" y="446298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Dependent</a:t>
            </a:r>
            <a:r>
              <a:rPr lang="zh-CN" altLang="en-US" dirty="0"/>
              <a:t> </a:t>
            </a:r>
            <a:r>
              <a:rPr lang="en-US" altLang="zh-CN" dirty="0"/>
              <a:t>variable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9991A6-7031-4A40-9C59-054706C44BCD}"/>
              </a:ext>
            </a:extLst>
          </p:cNvPr>
          <p:cNvSpPr txBox="1"/>
          <p:nvPr/>
        </p:nvSpPr>
        <p:spPr>
          <a:xfrm>
            <a:off x="8799900" y="4282469"/>
            <a:ext cx="2993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PCA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</a:p>
          <a:p>
            <a:r>
              <a:rPr lang="en-US" altLang="zh-CN" dirty="0"/>
              <a:t>LMER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</a:p>
          <a:p>
            <a:r>
              <a:rPr lang="en-US" altLang="zh-CN" dirty="0"/>
              <a:t>Logistic</a:t>
            </a:r>
            <a:r>
              <a:rPr lang="zh-CN" altLang="en-US" dirty="0"/>
              <a:t> </a:t>
            </a:r>
            <a:r>
              <a:rPr lang="en-US" altLang="zh-CN" dirty="0"/>
              <a:t>regression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</a:p>
          <a:p>
            <a:r>
              <a:rPr lang="en-US" altLang="zh-CN" dirty="0"/>
              <a:t>T-test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BB296-0CA8-3B4A-B654-A03EA94CB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96499"/>
            <a:ext cx="9601200" cy="1485900"/>
          </a:xfrm>
        </p:spPr>
        <p:txBody>
          <a:bodyPr/>
          <a:lstStyle/>
          <a:p>
            <a:r>
              <a:rPr lang="en-US" altLang="zh-CN" dirty="0"/>
              <a:t>4.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09767-541F-3D4A-8E81-06AF2BC30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939290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4.1</a:t>
            </a:r>
            <a:r>
              <a:rPr lang="zh-CN" altLang="en-US" dirty="0"/>
              <a:t> </a:t>
            </a:r>
            <a:r>
              <a:rPr lang="en-US" altLang="zh-CN" dirty="0"/>
              <a:t>Principal</a:t>
            </a:r>
            <a:r>
              <a:rPr lang="zh-CN" altLang="en-US" dirty="0"/>
              <a:t> </a:t>
            </a:r>
            <a:r>
              <a:rPr lang="en-US" altLang="zh-CN" dirty="0"/>
              <a:t>component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r>
              <a:rPr lang="zh-CN" altLang="en-US" dirty="0"/>
              <a:t> </a:t>
            </a:r>
            <a:r>
              <a:rPr lang="en-US" altLang="zh-CN" dirty="0"/>
              <a:t>(PCA)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8BACD-5ECE-F44B-9C3A-0FCA91C5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6888DB-293D-7B4A-8D93-968C6573D859}"/>
              </a:ext>
            </a:extLst>
          </p:cNvPr>
          <p:cNvSpPr txBox="1"/>
          <p:nvPr/>
        </p:nvSpPr>
        <p:spPr>
          <a:xfrm>
            <a:off x="5842279" y="6156918"/>
            <a:ext cx="233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/>
              <a:t>Fig</a:t>
            </a:r>
            <a:r>
              <a:rPr lang="zh-CN" altLang="en-US" i="1" dirty="0"/>
              <a:t> </a:t>
            </a:r>
            <a:r>
              <a:rPr lang="en-US" altLang="zh-CN" dirty="0"/>
              <a:t>2.</a:t>
            </a:r>
            <a:r>
              <a:rPr lang="zh-CN" altLang="en-US" dirty="0"/>
              <a:t> </a:t>
            </a:r>
            <a:r>
              <a:rPr lang="en-US" altLang="zh-CN" dirty="0"/>
              <a:t>Biplot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PCA</a:t>
            </a:r>
            <a:endParaRPr lang="en-US" dirty="0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39B79D58-16AB-B847-A210-A403CE74DD9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057" y="1479668"/>
            <a:ext cx="5968892" cy="46708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1E9E54-9ACB-7543-BEA4-ABAF1073E042}"/>
              </a:ext>
            </a:extLst>
          </p:cNvPr>
          <p:cNvSpPr txBox="1"/>
          <p:nvPr/>
        </p:nvSpPr>
        <p:spPr>
          <a:xfrm>
            <a:off x="7732295" y="2360658"/>
            <a:ext cx="125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Variable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760F70-DC24-964B-B807-E994817C3B1A}"/>
              </a:ext>
            </a:extLst>
          </p:cNvPr>
          <p:cNvSpPr txBox="1"/>
          <p:nvPr/>
        </p:nvSpPr>
        <p:spPr>
          <a:xfrm>
            <a:off x="4860758" y="4302790"/>
            <a:ext cx="125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Variable</a:t>
            </a:r>
            <a:r>
              <a:rPr lang="zh-CN" altLang="en-US" dirty="0"/>
              <a:t> </a:t>
            </a:r>
            <a:r>
              <a:rPr lang="en-US" altLang="zh-CN" dirty="0"/>
              <a:t>3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7B90C2-50A3-CD43-B73F-294CABA27BC1}"/>
              </a:ext>
            </a:extLst>
          </p:cNvPr>
          <p:cNvSpPr txBox="1"/>
          <p:nvPr/>
        </p:nvSpPr>
        <p:spPr>
          <a:xfrm>
            <a:off x="4427621" y="2238111"/>
            <a:ext cx="125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Variable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7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BB296-0CA8-3B4A-B654-A03EA94CB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en-US" altLang="zh-CN"/>
              <a:t>4.</a:t>
            </a:r>
            <a:r>
              <a:rPr lang="zh-CN" altLang="en-US"/>
              <a:t> </a:t>
            </a:r>
            <a:r>
              <a:rPr lang="en-US" altLang="zh-CN"/>
              <a:t>Results</a:t>
            </a:r>
            <a:r>
              <a:rPr lang="zh-CN" altLang="en-US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09767-541F-3D4A-8E81-06AF2BC30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53464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4.1</a:t>
            </a:r>
            <a:r>
              <a:rPr lang="zh-CN" altLang="en-US" dirty="0"/>
              <a:t> </a:t>
            </a:r>
            <a:r>
              <a:rPr lang="en-US" altLang="zh-CN" dirty="0"/>
              <a:t>PCA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8BACD-5ECE-F44B-9C3A-0FCA91C5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/>
          <a:lstStyle/>
          <a:p>
            <a:fld id="{69E57DC2-970A-4B3E-BB1C-7A09969E49DF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35A3BC-3FE2-9943-AA06-78ED62B8378A}"/>
              </a:ext>
            </a:extLst>
          </p:cNvPr>
          <p:cNvSpPr txBox="1"/>
          <p:nvPr/>
        </p:nvSpPr>
        <p:spPr>
          <a:xfrm>
            <a:off x="3545877" y="1996593"/>
            <a:ext cx="603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Table</a:t>
            </a:r>
            <a:r>
              <a:rPr lang="zh-CN" altLang="en-US" b="1" dirty="0"/>
              <a:t> </a:t>
            </a:r>
            <a:r>
              <a:rPr lang="en-US" altLang="zh-CN" b="1" dirty="0"/>
              <a:t>3.</a:t>
            </a:r>
            <a:r>
              <a:rPr lang="zh-CN" altLang="en-US" b="1" dirty="0"/>
              <a:t> </a:t>
            </a:r>
            <a:r>
              <a:rPr lang="en-AU" b="1" dirty="0"/>
              <a:t>Three variables </a:t>
            </a:r>
            <a:r>
              <a:rPr lang="en-US" altLang="zh-CN" b="1" dirty="0"/>
              <a:t>created</a:t>
            </a:r>
            <a:r>
              <a:rPr lang="zh-CN" altLang="en-US" b="1" dirty="0"/>
              <a:t> </a:t>
            </a:r>
            <a:r>
              <a:rPr lang="en-US" altLang="zh-CN" b="1" dirty="0"/>
              <a:t>by</a:t>
            </a:r>
            <a:r>
              <a:rPr lang="zh-CN" altLang="en-US" b="1" dirty="0"/>
              <a:t> </a:t>
            </a:r>
            <a:r>
              <a:rPr lang="en-US" altLang="zh-CN" b="1" dirty="0"/>
              <a:t>the</a:t>
            </a:r>
            <a:r>
              <a:rPr lang="zh-CN" altLang="en-US" b="1" dirty="0"/>
              <a:t> </a:t>
            </a:r>
            <a:r>
              <a:rPr lang="en-US" altLang="zh-CN" b="1" dirty="0"/>
              <a:t>biplot</a:t>
            </a:r>
            <a:r>
              <a:rPr lang="zh-CN" altLang="en-US" b="1" dirty="0"/>
              <a:t> </a:t>
            </a:r>
            <a:r>
              <a:rPr lang="en-AU" b="1" dirty="0"/>
              <a:t>of PCA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9A538-8E73-D44F-B74E-ABCFB8445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437" y="2365925"/>
            <a:ext cx="93345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89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5B679-F23B-B240-8C7B-30B9DC8ED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CDBEA-3915-5749-A815-79CD5F549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28750"/>
            <a:ext cx="10820400" cy="3581400"/>
          </a:xfrm>
        </p:spPr>
        <p:txBody>
          <a:bodyPr/>
          <a:lstStyle/>
          <a:p>
            <a:r>
              <a:rPr lang="en-US" altLang="zh-CN" dirty="0"/>
              <a:t>4.2</a:t>
            </a:r>
            <a:r>
              <a:rPr lang="zh-CN" altLang="en-US" dirty="0"/>
              <a:t> </a:t>
            </a:r>
            <a:r>
              <a:rPr lang="en-US" altLang="zh-CN" dirty="0"/>
              <a:t>Linear</a:t>
            </a:r>
            <a:r>
              <a:rPr lang="zh-CN" altLang="en-US" dirty="0"/>
              <a:t> </a:t>
            </a:r>
            <a:r>
              <a:rPr lang="en-US" altLang="zh-CN" dirty="0"/>
              <a:t>mixed-effects</a:t>
            </a:r>
            <a:r>
              <a:rPr lang="zh-CN" altLang="en-US" dirty="0"/>
              <a:t> </a:t>
            </a:r>
            <a:r>
              <a:rPr lang="en-US" altLang="zh-CN" dirty="0"/>
              <a:t>regression</a:t>
            </a:r>
            <a:r>
              <a:rPr lang="zh-CN" altLang="en-US" dirty="0"/>
              <a:t> </a:t>
            </a:r>
            <a:r>
              <a:rPr lang="en-US" altLang="zh-CN" dirty="0"/>
              <a:t>model:</a:t>
            </a:r>
            <a:r>
              <a:rPr lang="zh-CN" altLang="en-US" dirty="0"/>
              <a:t> </a:t>
            </a:r>
            <a:r>
              <a:rPr lang="en-US" altLang="zh-CN" dirty="0"/>
              <a:t>interaction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L1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task</a:t>
            </a:r>
            <a:endParaRPr lang="en-AU" altLang="zh-CN" dirty="0"/>
          </a:p>
          <a:p>
            <a:pPr marL="0" indent="0">
              <a:buNone/>
            </a:pPr>
            <a:r>
              <a:rPr lang="zh-CN" altLang="en-US" dirty="0"/>
              <a:t>      </a:t>
            </a:r>
            <a:r>
              <a:rPr lang="en-AU" dirty="0"/>
              <a:t>formula: score</a:t>
            </a:r>
            <a:r>
              <a:rPr lang="en-US" altLang="zh-CN" dirty="0"/>
              <a:t>~</a:t>
            </a:r>
            <a:r>
              <a:rPr lang="en-AU" dirty="0"/>
              <a:t>L1*task+variable1+variable2+variable3+</a:t>
            </a:r>
            <a:r>
              <a:rPr lang="en-US" altLang="zh-CN" dirty="0"/>
              <a:t>(</a:t>
            </a:r>
            <a:r>
              <a:rPr lang="en-AU" dirty="0"/>
              <a:t>1|participan</a:t>
            </a:r>
            <a:r>
              <a:rPr lang="en-US" altLang="zh-CN" dirty="0"/>
              <a:t>t)+</a:t>
            </a:r>
            <a:r>
              <a:rPr lang="en-AU" dirty="0"/>
              <a:t>(1|</a:t>
            </a:r>
            <a:r>
              <a:rPr lang="en-US" altLang="zh-CN" dirty="0"/>
              <a:t>classifier)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D6A18-8622-8843-AA25-5B75CA0E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B20922-E79B-2247-8C4B-D600DA89B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850" y="2616200"/>
            <a:ext cx="8750300" cy="3556000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FD35A3BC-3FE2-9943-AA06-78ED62B8378A}"/>
              </a:ext>
            </a:extLst>
          </p:cNvPr>
          <p:cNvSpPr txBox="1"/>
          <p:nvPr/>
        </p:nvSpPr>
        <p:spPr>
          <a:xfrm>
            <a:off x="4441052" y="2246868"/>
            <a:ext cx="603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/>
              <a:t>Table</a:t>
            </a:r>
            <a:r>
              <a:rPr lang="zh-CN" altLang="en-US" b="1" dirty="0"/>
              <a:t> </a:t>
            </a:r>
            <a:r>
              <a:rPr lang="en-US" altLang="zh-CN" b="1" dirty="0"/>
              <a:t>4.</a:t>
            </a:r>
            <a:r>
              <a:rPr lang="zh-CN" altLang="en-US" b="1" dirty="0"/>
              <a:t> </a:t>
            </a:r>
            <a:r>
              <a:rPr lang="en-US" altLang="zh-CN" b="1" dirty="0"/>
              <a:t>Summary</a:t>
            </a:r>
            <a:r>
              <a:rPr lang="zh-CN" altLang="en-US" b="1" dirty="0"/>
              <a:t> </a:t>
            </a:r>
            <a:r>
              <a:rPr lang="en-US" altLang="zh-CN" b="1" dirty="0"/>
              <a:t>for</a:t>
            </a:r>
            <a:r>
              <a:rPr lang="zh-CN" altLang="en-US" b="1" dirty="0"/>
              <a:t> </a:t>
            </a:r>
            <a:r>
              <a:rPr lang="en-US" altLang="zh-CN" b="1" dirty="0"/>
              <a:t>LMER</a:t>
            </a:r>
            <a:r>
              <a:rPr lang="zh-CN" altLang="en-US" b="1" dirty="0"/>
              <a:t> </a:t>
            </a:r>
            <a:r>
              <a:rPr lang="en-US" altLang="zh-CN" b="1" dirty="0"/>
              <a:t>model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37277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5B679-F23B-B240-8C7B-30B9DC8ED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CDBEA-3915-5749-A815-79CD5F549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532950"/>
            <a:ext cx="9601200" cy="3581400"/>
          </a:xfrm>
        </p:spPr>
        <p:txBody>
          <a:bodyPr/>
          <a:lstStyle/>
          <a:p>
            <a:r>
              <a:rPr lang="en-US" altLang="zh-CN" dirty="0"/>
              <a:t>4.2</a:t>
            </a:r>
            <a:r>
              <a:rPr lang="zh-CN" altLang="en-US" dirty="0"/>
              <a:t> </a:t>
            </a:r>
            <a:r>
              <a:rPr lang="en-US" altLang="zh-CN" dirty="0"/>
              <a:t>Final</a:t>
            </a:r>
            <a:r>
              <a:rPr lang="zh-CN" altLang="en-US" dirty="0"/>
              <a:t> </a:t>
            </a:r>
            <a:r>
              <a:rPr lang="en-US" altLang="zh-CN" dirty="0"/>
              <a:t>LMER</a:t>
            </a:r>
            <a:r>
              <a:rPr lang="zh-CN" altLang="en-US" dirty="0"/>
              <a:t> </a:t>
            </a:r>
            <a:r>
              <a:rPr lang="en-US" altLang="zh-CN" dirty="0"/>
              <a:t>model:</a:t>
            </a:r>
            <a:r>
              <a:rPr lang="zh-CN" altLang="en-US" dirty="0"/>
              <a:t> </a:t>
            </a:r>
            <a:r>
              <a:rPr lang="en-US" altLang="zh-CN" dirty="0"/>
              <a:t>L1</a:t>
            </a:r>
            <a:r>
              <a:rPr lang="zh-CN" altLang="en-US" dirty="0"/>
              <a:t> * </a:t>
            </a:r>
            <a:r>
              <a:rPr lang="en-US" altLang="zh-CN" dirty="0"/>
              <a:t>task</a:t>
            </a:r>
            <a:endParaRPr lang="en-AU" altLang="zh-CN" dirty="0"/>
          </a:p>
          <a:p>
            <a:pPr marL="0" indent="0">
              <a:buNone/>
            </a:pPr>
            <a:r>
              <a:rPr lang="zh-CN" altLang="en-US" dirty="0"/>
              <a:t>      </a:t>
            </a:r>
            <a:r>
              <a:rPr lang="en-AU" dirty="0"/>
              <a:t>formula: score</a:t>
            </a:r>
            <a:r>
              <a:rPr lang="en-US" altLang="zh-CN" dirty="0"/>
              <a:t>~</a:t>
            </a:r>
            <a:r>
              <a:rPr lang="en-AU" dirty="0"/>
              <a:t>L1*task+</a:t>
            </a:r>
            <a:r>
              <a:rPr lang="en-US" altLang="zh-CN" dirty="0"/>
              <a:t>(</a:t>
            </a:r>
            <a:r>
              <a:rPr lang="en-AU" dirty="0"/>
              <a:t>1|participant) +(1|</a:t>
            </a:r>
            <a:r>
              <a:rPr lang="en-US" altLang="zh-CN" dirty="0"/>
              <a:t>classifier</a:t>
            </a:r>
            <a:r>
              <a:rPr lang="en-AU" dirty="0"/>
              <a:t>)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784C47-3F4B-7048-8455-20533AD237BF}"/>
              </a:ext>
            </a:extLst>
          </p:cNvPr>
          <p:cNvSpPr txBox="1"/>
          <p:nvPr/>
        </p:nvSpPr>
        <p:spPr>
          <a:xfrm>
            <a:off x="2003854" y="2482794"/>
            <a:ext cx="4015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Table</a:t>
            </a:r>
            <a:r>
              <a:rPr lang="zh-CN" altLang="en-US" b="1" dirty="0"/>
              <a:t> </a:t>
            </a:r>
            <a:r>
              <a:rPr lang="en-US" altLang="zh-CN" b="1" dirty="0"/>
              <a:t>5.</a:t>
            </a:r>
            <a:r>
              <a:rPr lang="zh-CN" altLang="en-US" b="1" dirty="0"/>
              <a:t> </a:t>
            </a:r>
            <a:r>
              <a:rPr lang="en-US" altLang="zh-CN" b="1" dirty="0"/>
              <a:t>Summary</a:t>
            </a:r>
            <a:r>
              <a:rPr lang="zh-CN" altLang="en-US" b="1" dirty="0"/>
              <a:t> </a:t>
            </a:r>
            <a:r>
              <a:rPr lang="en-US" altLang="zh-CN" b="1" dirty="0"/>
              <a:t>for</a:t>
            </a:r>
            <a:r>
              <a:rPr lang="zh-CN" altLang="en-US" b="1" dirty="0"/>
              <a:t> </a:t>
            </a:r>
            <a:r>
              <a:rPr lang="en-US" altLang="zh-CN" b="1" dirty="0"/>
              <a:t>final</a:t>
            </a:r>
            <a:r>
              <a:rPr lang="zh-CN" altLang="en-US" b="1" dirty="0"/>
              <a:t> </a:t>
            </a:r>
            <a:r>
              <a:rPr lang="en-US" altLang="zh-CN" b="1" dirty="0"/>
              <a:t>LMER</a:t>
            </a:r>
            <a:r>
              <a:rPr lang="zh-CN" altLang="en-US" b="1" dirty="0"/>
              <a:t> </a:t>
            </a:r>
            <a:r>
              <a:rPr lang="en-US" altLang="zh-CN" b="1" dirty="0"/>
              <a:t>model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D6A18-8622-8843-AA25-5B75CA0E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BD2545B2-8DE0-5345-98C8-BD82D58E7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034" y="2852126"/>
            <a:ext cx="5376083" cy="278969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9E5371-56DF-8448-81D4-68D7C0F7BD19}"/>
              </a:ext>
            </a:extLst>
          </p:cNvPr>
          <p:cNvSpPr txBox="1"/>
          <p:nvPr/>
        </p:nvSpPr>
        <p:spPr>
          <a:xfrm>
            <a:off x="7949086" y="5641815"/>
            <a:ext cx="4015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/>
              <a:t>Fig</a:t>
            </a:r>
            <a:r>
              <a:rPr lang="zh-CN" altLang="en-US" b="1" dirty="0"/>
              <a:t> </a:t>
            </a:r>
            <a:r>
              <a:rPr lang="en-US" altLang="zh-CN" b="1" dirty="0"/>
              <a:t>3.</a:t>
            </a:r>
            <a:r>
              <a:rPr lang="zh-CN" altLang="en-US" b="1" dirty="0"/>
              <a:t> </a:t>
            </a:r>
            <a:r>
              <a:rPr lang="en-US" altLang="zh-CN" b="1" dirty="0"/>
              <a:t>Model</a:t>
            </a:r>
            <a:r>
              <a:rPr lang="zh-CN" altLang="en-US" b="1" dirty="0"/>
              <a:t> </a:t>
            </a:r>
            <a:r>
              <a:rPr lang="en-US" altLang="zh-CN" b="1" dirty="0"/>
              <a:t>prediction</a:t>
            </a:r>
            <a:r>
              <a:rPr lang="zh-CN" altLang="en-US" b="1" dirty="0"/>
              <a:t> </a:t>
            </a:r>
            <a:r>
              <a:rPr lang="en-US" altLang="zh-CN" b="1" dirty="0"/>
              <a:t>for</a:t>
            </a:r>
            <a:r>
              <a:rPr lang="zh-CN" altLang="en-US" b="1" dirty="0"/>
              <a:t> </a:t>
            </a:r>
            <a:r>
              <a:rPr lang="en-US" altLang="zh-CN" b="1" dirty="0"/>
              <a:t>score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C8005C-4727-904B-A6FA-6E1608D82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13" y="2852125"/>
            <a:ext cx="5850956" cy="2789690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0868A2A7-815F-4A66-801A-F8A0A8456606}"/>
              </a:ext>
            </a:extLst>
          </p:cNvPr>
          <p:cNvSpPr/>
          <p:nvPr/>
        </p:nvSpPr>
        <p:spPr>
          <a:xfrm>
            <a:off x="9263270" y="3082044"/>
            <a:ext cx="755373" cy="2243006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3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5B679-F23B-B240-8C7B-30B9DC8ED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CDBEA-3915-5749-A815-79CD5F549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28750"/>
            <a:ext cx="10486103" cy="3581400"/>
          </a:xfrm>
        </p:spPr>
        <p:txBody>
          <a:bodyPr/>
          <a:lstStyle/>
          <a:p>
            <a:r>
              <a:rPr lang="en-US" altLang="zh-CN" dirty="0"/>
              <a:t>4.2 T-test:</a:t>
            </a:r>
            <a:r>
              <a:rPr lang="zh-CN" altLang="en-US" dirty="0"/>
              <a:t> </a:t>
            </a:r>
            <a:r>
              <a:rPr lang="en-US" altLang="zh-CN" dirty="0"/>
              <a:t>L1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task</a:t>
            </a:r>
            <a:endParaRPr lang="en-AU" altLang="zh-CN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Individual</a:t>
            </a:r>
            <a:r>
              <a:rPr lang="zh-CN" altLang="en-US" dirty="0"/>
              <a:t> </a:t>
            </a:r>
            <a:r>
              <a:rPr lang="en-US" altLang="zh-CN" dirty="0"/>
              <a:t>token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generic</a:t>
            </a:r>
            <a:r>
              <a:rPr lang="zh-CN" altLang="en-US" dirty="0"/>
              <a:t> </a:t>
            </a:r>
            <a:r>
              <a:rPr lang="en-US" altLang="zh-CN" dirty="0"/>
              <a:t>classifier</a:t>
            </a:r>
            <a:r>
              <a:rPr lang="zh-CN" altLang="en-US" dirty="0"/>
              <a:t> </a:t>
            </a:r>
            <a:r>
              <a:rPr lang="en-US" altLang="zh-CN" i="1" dirty="0" err="1"/>
              <a:t>ge</a:t>
            </a:r>
            <a:r>
              <a:rPr lang="zh-CN" altLang="en-US" i="1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task2</a:t>
            </a:r>
            <a:r>
              <a:rPr lang="zh-CN" altLang="en-US" dirty="0"/>
              <a:t> 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endParaRPr lang="en-AU" altLang="zh-CN" dirty="0"/>
          </a:p>
          <a:p>
            <a:pPr marL="0" indent="0">
              <a:buNone/>
            </a:pPr>
            <a:r>
              <a:rPr lang="zh-CN" altLang="en-US" dirty="0"/>
              <a:t>      </a:t>
            </a:r>
            <a:r>
              <a:rPr lang="en-AU" dirty="0"/>
              <a:t>Arabic 4.53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English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AU" dirty="0">
                <a:solidFill>
                  <a:srgbClr val="FF0000"/>
                </a:solidFill>
              </a:rPr>
              <a:t>6.13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Japanese</a:t>
            </a:r>
            <a:r>
              <a:rPr lang="zh-CN" altLang="en-US" dirty="0"/>
              <a:t> </a:t>
            </a:r>
            <a:r>
              <a:rPr lang="en-US" altLang="zh-CN" dirty="0"/>
              <a:t>4.88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sample</a:t>
            </a:r>
            <a:r>
              <a:rPr lang="zh-CN" altLang="en-US" dirty="0"/>
              <a:t> </a:t>
            </a:r>
            <a:r>
              <a:rPr lang="en-US" altLang="zh-CN" dirty="0"/>
              <a:t>t-test:</a:t>
            </a:r>
            <a:r>
              <a:rPr lang="zh-CN" altLang="en-US" dirty="0"/>
              <a:t> </a:t>
            </a:r>
            <a:r>
              <a:rPr lang="en-US" altLang="zh-CN" dirty="0"/>
              <a:t>significant</a:t>
            </a:r>
            <a:r>
              <a:rPr lang="zh-CN" altLang="en-US" dirty="0"/>
              <a:t> </a:t>
            </a:r>
            <a:r>
              <a:rPr lang="en-US" altLang="zh-CN" dirty="0"/>
              <a:t>difference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Arabic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English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i="1" dirty="0">
                <a:solidFill>
                  <a:srgbClr val="FF0000"/>
                </a:solidFill>
              </a:rPr>
              <a:t>p</a:t>
            </a:r>
            <a:r>
              <a:rPr lang="zh-CN" altLang="en-US" i="1" dirty="0">
                <a:solidFill>
                  <a:srgbClr val="FF0000"/>
                </a:solidFill>
              </a:rPr>
              <a:t> </a:t>
            </a:r>
            <a:r>
              <a:rPr lang="en-US" altLang="zh-CN" i="1" dirty="0">
                <a:solidFill>
                  <a:srgbClr val="FF0000"/>
                </a:solidFill>
              </a:rPr>
              <a:t>&lt;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0.05</a:t>
            </a:r>
            <a:r>
              <a:rPr lang="en-US" altLang="zh-CN" dirty="0"/>
              <a:t>)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indent="0">
              <a:buNone/>
            </a:pPr>
            <a:endParaRPr lang="en-AU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D6A18-8622-8843-AA25-5B75CA0E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11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5B679-F23B-B240-8C7B-30B9DC8ED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99" y="685800"/>
            <a:ext cx="9601200" cy="1485900"/>
          </a:xfrm>
        </p:spPr>
        <p:txBody>
          <a:bodyPr/>
          <a:lstStyle/>
          <a:p>
            <a:r>
              <a:rPr lang="en-US" altLang="zh-CN" dirty="0"/>
              <a:t>4.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CDBEA-3915-5749-A815-79CD5F549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3581400"/>
          </a:xfrm>
        </p:spPr>
        <p:txBody>
          <a:bodyPr/>
          <a:lstStyle/>
          <a:p>
            <a:r>
              <a:rPr lang="en-US" altLang="zh-CN" dirty="0"/>
              <a:t>4.3</a:t>
            </a:r>
            <a:r>
              <a:rPr lang="zh-CN" altLang="en-US" dirty="0"/>
              <a:t> </a:t>
            </a:r>
            <a:r>
              <a:rPr lang="en-US" altLang="zh-CN" dirty="0"/>
              <a:t>L</a:t>
            </a:r>
            <a:r>
              <a:rPr lang="en-AU" altLang="zh-CN" dirty="0" err="1"/>
              <a:t>ogistic</a:t>
            </a:r>
            <a:r>
              <a:rPr lang="zh-CN" altLang="en-US" dirty="0"/>
              <a:t> </a:t>
            </a:r>
            <a:r>
              <a:rPr lang="en-US" altLang="zh-CN" dirty="0"/>
              <a:t>regression</a:t>
            </a:r>
            <a:r>
              <a:rPr lang="zh-CN" altLang="en-US" dirty="0"/>
              <a:t> </a:t>
            </a:r>
            <a:r>
              <a:rPr lang="en-US" altLang="zh-CN" dirty="0"/>
              <a:t>model:</a:t>
            </a:r>
            <a:r>
              <a:rPr lang="zh-CN" altLang="en-US" dirty="0"/>
              <a:t> </a:t>
            </a:r>
            <a:r>
              <a:rPr lang="en-US" altLang="zh-CN" dirty="0"/>
              <a:t>sequential</a:t>
            </a:r>
            <a:r>
              <a:rPr lang="zh-CN" altLang="en-US" dirty="0"/>
              <a:t> </a:t>
            </a:r>
            <a:r>
              <a:rPr lang="en-US" altLang="zh-CN" dirty="0"/>
              <a:t>acquisition</a:t>
            </a:r>
            <a:r>
              <a:rPr lang="zh-CN" altLang="en-US" dirty="0"/>
              <a:t> </a:t>
            </a:r>
            <a:endParaRPr lang="en-AU" altLang="zh-CN" dirty="0"/>
          </a:p>
          <a:p>
            <a:pPr marL="0" indent="0">
              <a:buNone/>
            </a:pPr>
            <a:r>
              <a:rPr lang="zh-CN" altLang="en-US" dirty="0"/>
              <a:t>       </a:t>
            </a:r>
            <a:r>
              <a:rPr lang="en-AU" dirty="0"/>
              <a:t>formula: score ~ L1*type +(1|parti</a:t>
            </a:r>
            <a:r>
              <a:rPr lang="en-US" altLang="zh-CN" dirty="0" err="1"/>
              <a:t>cipant</a:t>
            </a:r>
            <a:r>
              <a:rPr lang="en-AU" dirty="0"/>
              <a:t>) +(1|classifier)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D6A18-8622-8843-AA25-5B75CA0E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D25161-DBF1-5E40-9CE5-60420A525226}"/>
              </a:ext>
            </a:extLst>
          </p:cNvPr>
          <p:cNvSpPr txBox="1"/>
          <p:nvPr/>
        </p:nvSpPr>
        <p:spPr>
          <a:xfrm>
            <a:off x="1794749" y="3105170"/>
            <a:ext cx="417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Table</a:t>
            </a:r>
            <a:r>
              <a:rPr lang="zh-CN" altLang="en-US" b="1" dirty="0"/>
              <a:t> </a:t>
            </a:r>
            <a:r>
              <a:rPr lang="en-US" altLang="zh-CN" b="1" dirty="0"/>
              <a:t>6.</a:t>
            </a:r>
            <a:r>
              <a:rPr lang="zh-CN" altLang="en-US" b="1" dirty="0"/>
              <a:t> </a:t>
            </a:r>
            <a:r>
              <a:rPr lang="en-US" altLang="zh-CN" b="1" dirty="0"/>
              <a:t>Summary</a:t>
            </a:r>
            <a:r>
              <a:rPr lang="zh-CN" altLang="en-US" b="1" dirty="0"/>
              <a:t> </a:t>
            </a:r>
            <a:r>
              <a:rPr lang="en-US" altLang="zh-CN" b="1" dirty="0"/>
              <a:t>for</a:t>
            </a:r>
            <a:r>
              <a:rPr lang="zh-CN" altLang="en-US" b="1" dirty="0"/>
              <a:t> </a:t>
            </a:r>
            <a:r>
              <a:rPr lang="en-US" altLang="zh-CN" b="1" dirty="0"/>
              <a:t>logistic</a:t>
            </a:r>
            <a:r>
              <a:rPr lang="zh-CN" altLang="en-US" b="1" dirty="0"/>
              <a:t> </a:t>
            </a:r>
            <a:r>
              <a:rPr lang="en-US" altLang="zh-CN" b="1" dirty="0"/>
              <a:t>model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0F1403-481E-AE49-B555-612CC120C2C7}"/>
              </a:ext>
            </a:extLst>
          </p:cNvPr>
          <p:cNvSpPr txBox="1"/>
          <p:nvPr/>
        </p:nvSpPr>
        <p:spPr>
          <a:xfrm>
            <a:off x="1371600" y="5865300"/>
            <a:ext cx="8599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Predicted</a:t>
            </a:r>
            <a:r>
              <a:rPr lang="zh-CN" altLang="en-US" dirty="0"/>
              <a:t> </a:t>
            </a:r>
            <a:r>
              <a:rPr lang="en-US" altLang="zh-CN" dirty="0"/>
              <a:t>sequence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type</a:t>
            </a:r>
            <a:r>
              <a:rPr lang="zh-CN" altLang="en-US" dirty="0"/>
              <a:t> </a:t>
            </a:r>
            <a:endParaRPr lang="en-AU" dirty="0"/>
          </a:p>
          <a:p>
            <a:r>
              <a:rPr lang="zh-CN" altLang="en-US" dirty="0"/>
              <a:t>     </a:t>
            </a:r>
            <a:r>
              <a:rPr lang="en-AU" altLang="zh-CN" dirty="0"/>
              <a:t>s</a:t>
            </a:r>
            <a:r>
              <a:rPr lang="en-AU" dirty="0"/>
              <a:t>hape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animacy</a:t>
            </a:r>
            <a:r>
              <a:rPr lang="en-AU" dirty="0"/>
              <a:t> </a:t>
            </a:r>
            <a:r>
              <a:rPr lang="en-AU" dirty="0" err="1"/>
              <a:t>inanimacy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en-AU" dirty="0"/>
              <a:t>concept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049C8C-5096-DC44-84B8-E193A3A8A86A}"/>
              </a:ext>
            </a:extLst>
          </p:cNvPr>
          <p:cNvSpPr txBox="1"/>
          <p:nvPr/>
        </p:nvSpPr>
        <p:spPr>
          <a:xfrm>
            <a:off x="6986872" y="5680634"/>
            <a:ext cx="538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/>
              <a:t>Fig</a:t>
            </a:r>
            <a:r>
              <a:rPr lang="zh-CN" altLang="en-US" b="1" dirty="0"/>
              <a:t> </a:t>
            </a:r>
            <a:r>
              <a:rPr lang="en-US" altLang="zh-CN" b="1" dirty="0"/>
              <a:t>4.</a:t>
            </a:r>
            <a:r>
              <a:rPr lang="zh-CN" altLang="en-US" b="1" dirty="0"/>
              <a:t> </a:t>
            </a:r>
            <a:r>
              <a:rPr lang="en-US" altLang="zh-CN" b="1" dirty="0"/>
              <a:t>Model</a:t>
            </a:r>
            <a:r>
              <a:rPr lang="zh-CN" altLang="en-US" b="1" dirty="0"/>
              <a:t> </a:t>
            </a:r>
            <a:r>
              <a:rPr lang="en-US" altLang="zh-CN" b="1" dirty="0"/>
              <a:t>prediction</a:t>
            </a:r>
            <a:r>
              <a:rPr lang="zh-CN" altLang="en-US" b="1" dirty="0"/>
              <a:t> </a:t>
            </a:r>
            <a:r>
              <a:rPr lang="en-US" altLang="zh-CN" b="1" dirty="0"/>
              <a:t>for</a:t>
            </a:r>
            <a:r>
              <a:rPr lang="zh-CN" altLang="en-US" b="1" dirty="0"/>
              <a:t> </a:t>
            </a:r>
            <a:r>
              <a:rPr lang="en-US" altLang="zh-CN" b="1" dirty="0"/>
              <a:t>likelihood</a:t>
            </a:r>
            <a:r>
              <a:rPr lang="zh-CN" altLang="en-US" b="1" dirty="0"/>
              <a:t> </a:t>
            </a:r>
            <a:r>
              <a:rPr lang="en-US" altLang="zh-CN" b="1" dirty="0"/>
              <a:t>of</a:t>
            </a:r>
            <a:r>
              <a:rPr lang="zh-CN" altLang="en-US" b="1" dirty="0"/>
              <a:t> </a:t>
            </a:r>
            <a:r>
              <a:rPr lang="en-US" altLang="zh-CN" b="1" dirty="0"/>
              <a:t>type</a:t>
            </a:r>
            <a:r>
              <a:rPr lang="zh-CN" altLang="en-US" b="1" dirty="0"/>
              <a:t> </a:t>
            </a:r>
            <a:r>
              <a:rPr lang="en-US" altLang="zh-CN" b="1" dirty="0"/>
              <a:t>scoring</a:t>
            </a:r>
            <a:endParaRPr lang="en-US" b="1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2CAD3E1-E436-6D47-85F7-77B66E0A01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192661"/>
              </p:ext>
            </p:extLst>
          </p:nvPr>
        </p:nvGraphicFramePr>
        <p:xfrm>
          <a:off x="7166299" y="3178083"/>
          <a:ext cx="5025701" cy="2420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0920FB9-9CE7-FC4F-B81F-2294F032A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726" y="3565559"/>
            <a:ext cx="6053072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0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5B679-F23B-B240-8C7B-30B9DC8ED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</a:t>
            </a:r>
            <a:r>
              <a:rPr lang="zh-CN" altLang="en-US" dirty="0"/>
              <a:t> </a:t>
            </a:r>
            <a:r>
              <a:rPr lang="en-US" altLang="zh-CN" dirty="0"/>
              <a:t>Result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CDBEA-3915-5749-A815-79CD5F549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3581400"/>
          </a:xfrm>
        </p:spPr>
        <p:txBody>
          <a:bodyPr/>
          <a:lstStyle/>
          <a:p>
            <a:r>
              <a:rPr lang="en-US" altLang="zh-CN" dirty="0"/>
              <a:t>4.3</a:t>
            </a:r>
            <a:r>
              <a:rPr lang="zh-CN" altLang="en-US" dirty="0"/>
              <a:t> </a:t>
            </a:r>
            <a:r>
              <a:rPr lang="en-US" altLang="zh-CN" dirty="0"/>
              <a:t>L</a:t>
            </a:r>
            <a:r>
              <a:rPr lang="en-AU" altLang="zh-CN" dirty="0" err="1"/>
              <a:t>ogistic</a:t>
            </a:r>
            <a:r>
              <a:rPr lang="zh-CN" altLang="en-US" dirty="0"/>
              <a:t> </a:t>
            </a:r>
            <a:r>
              <a:rPr lang="en-US" altLang="zh-CN" dirty="0"/>
              <a:t>regression</a:t>
            </a:r>
            <a:r>
              <a:rPr lang="zh-CN" altLang="en-US" dirty="0"/>
              <a:t> </a:t>
            </a:r>
            <a:r>
              <a:rPr lang="en-US" altLang="zh-CN" dirty="0"/>
              <a:t>model:</a:t>
            </a:r>
            <a:r>
              <a:rPr lang="zh-CN" altLang="en-US" dirty="0"/>
              <a:t> </a:t>
            </a:r>
            <a:r>
              <a:rPr lang="en-US" altLang="zh-CN" dirty="0"/>
              <a:t>effect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individual</a:t>
            </a:r>
            <a:r>
              <a:rPr lang="zh-CN" altLang="en-US" dirty="0"/>
              <a:t> </a:t>
            </a:r>
            <a:r>
              <a:rPr lang="en-US" altLang="zh-CN" dirty="0"/>
              <a:t>classifiers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top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types</a:t>
            </a:r>
            <a:endParaRPr lang="en-AU" altLang="zh-CN" dirty="0"/>
          </a:p>
          <a:p>
            <a:pPr marL="0" indent="0">
              <a:buNone/>
            </a:pPr>
            <a:r>
              <a:rPr lang="zh-CN" altLang="en-US" dirty="0"/>
              <a:t>       </a:t>
            </a:r>
            <a:r>
              <a:rPr lang="en-AU" dirty="0"/>
              <a:t>formula: score ~ L1*type+</a:t>
            </a:r>
            <a:r>
              <a:rPr lang="en-US" altLang="zh-CN" dirty="0"/>
              <a:t>(</a:t>
            </a:r>
            <a:r>
              <a:rPr lang="en-AU" dirty="0"/>
              <a:t>1|classifier)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i="1" dirty="0" err="1"/>
              <a:t>ranef</a:t>
            </a:r>
            <a:r>
              <a:rPr lang="zh-CN" altLang="en-US" i="1" dirty="0"/>
              <a:t> </a:t>
            </a:r>
            <a:r>
              <a:rPr lang="en-US" altLang="zh-CN" i="1" dirty="0"/>
              <a:t>(),</a:t>
            </a:r>
            <a:r>
              <a:rPr lang="zh-CN" altLang="en-US" i="1" dirty="0"/>
              <a:t> </a:t>
            </a:r>
            <a:r>
              <a:rPr lang="en-US" altLang="zh-CN" dirty="0">
                <a:highlight>
                  <a:srgbClr val="C0C0C0"/>
                </a:highlight>
              </a:rPr>
              <a:t>type-classifier-object</a:t>
            </a:r>
            <a:endParaRPr lang="en-US" i="1" dirty="0">
              <a:highlight>
                <a:srgbClr val="C0C0C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D6A18-8622-8843-AA25-5B75CA0E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275E20-53A4-F04C-8528-4E6434B27A42}"/>
              </a:ext>
            </a:extLst>
          </p:cNvPr>
          <p:cNvSpPr txBox="1"/>
          <p:nvPr/>
        </p:nvSpPr>
        <p:spPr>
          <a:xfrm>
            <a:off x="3421530" y="6190735"/>
            <a:ext cx="651433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i="1" dirty="0"/>
              <a:t>Fig</a:t>
            </a:r>
            <a:r>
              <a:rPr lang="zh-CN" altLang="en-US" b="1" dirty="0"/>
              <a:t> </a:t>
            </a:r>
            <a:r>
              <a:rPr lang="en-US" altLang="zh-CN" b="1" dirty="0"/>
              <a:t>5.</a:t>
            </a:r>
            <a:r>
              <a:rPr lang="zh-CN" altLang="en-US" b="1" dirty="0"/>
              <a:t> </a:t>
            </a:r>
            <a:r>
              <a:rPr lang="en-US" altLang="zh-CN" b="1" dirty="0" err="1"/>
              <a:t>Dotplot</a:t>
            </a:r>
            <a:r>
              <a:rPr lang="zh-CN" altLang="en-US" b="1" dirty="0"/>
              <a:t> </a:t>
            </a:r>
            <a:r>
              <a:rPr lang="en-US" altLang="zh-CN" b="1" dirty="0"/>
              <a:t>for</a:t>
            </a:r>
            <a:r>
              <a:rPr lang="zh-CN" altLang="en-US" b="1" dirty="0"/>
              <a:t> </a:t>
            </a:r>
            <a:r>
              <a:rPr lang="en-US" altLang="zh-CN" b="1" dirty="0"/>
              <a:t>random</a:t>
            </a:r>
            <a:r>
              <a:rPr lang="zh-CN" altLang="en-US" b="1" dirty="0"/>
              <a:t> </a:t>
            </a:r>
            <a:r>
              <a:rPr lang="en-US" altLang="zh-CN" b="1" dirty="0"/>
              <a:t>effects</a:t>
            </a:r>
            <a:r>
              <a:rPr lang="zh-CN" altLang="en-US" b="1" dirty="0"/>
              <a:t> </a:t>
            </a:r>
            <a:r>
              <a:rPr lang="en-US" altLang="zh-CN" b="1" dirty="0"/>
              <a:t>of</a:t>
            </a:r>
            <a:r>
              <a:rPr lang="zh-CN" altLang="en-US" b="1" dirty="0"/>
              <a:t> </a:t>
            </a:r>
            <a:r>
              <a:rPr lang="en-US" altLang="zh-CN" b="1" dirty="0"/>
              <a:t>individual</a:t>
            </a:r>
            <a:r>
              <a:rPr lang="zh-CN" altLang="en-US" b="1" dirty="0"/>
              <a:t> </a:t>
            </a:r>
            <a:r>
              <a:rPr lang="en-US" altLang="zh-CN" b="1" dirty="0"/>
              <a:t>classifiers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F85F3F-1219-F64C-B015-51DB7A7AE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0" y="2434351"/>
            <a:ext cx="80264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49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10E3F-FBF2-4D44-BE0F-60D1FD99C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388" y="986003"/>
            <a:ext cx="10317894" cy="5669690"/>
          </a:xfrm>
        </p:spPr>
        <p:txBody>
          <a:bodyPr>
            <a:normAutofit/>
          </a:bodyPr>
          <a:lstStyle/>
          <a:p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A Chinese classifier is structurally obligatory within an NP when the head noun is enumerated as demonstrated </a:t>
            </a:r>
            <a:r>
              <a:rPr lang="en-US" altLang="zh-CN" dirty="0"/>
              <a:t>below</a:t>
            </a:r>
            <a:r>
              <a:rPr lang="en-AU" dirty="0"/>
              <a:t> (Jiang, 2017; </a:t>
            </a:r>
            <a:r>
              <a:rPr lang="en-AU" dirty="0" err="1"/>
              <a:t>Ke</a:t>
            </a:r>
            <a:r>
              <a:rPr lang="en-AU" dirty="0"/>
              <a:t>, 2018; Zhang, 2005)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e.g.,</a:t>
            </a:r>
            <a:r>
              <a:rPr lang="zh-CN" altLang="en-US" dirty="0"/>
              <a:t> </a:t>
            </a:r>
            <a:r>
              <a:rPr lang="en-AU" dirty="0"/>
              <a:t>classifier </a:t>
            </a:r>
            <a:r>
              <a:rPr lang="en-AU" i="1" dirty="0"/>
              <a:t>tiao </a:t>
            </a:r>
            <a:r>
              <a:rPr lang="en-AU" dirty="0"/>
              <a:t>(refers to long, thin,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AU" dirty="0"/>
              <a:t>flexible objects) must be inserted to convey the meaning of “two ropes”.</a:t>
            </a:r>
          </a:p>
          <a:p>
            <a:pPr marL="0" lvl="0" indent="0">
              <a:buNone/>
            </a:pPr>
            <a:r>
              <a:rPr lang="zh-CN" altLang="en-US" sz="1600" dirty="0"/>
              <a:t>                       </a:t>
            </a:r>
            <a:r>
              <a:rPr lang="en-US" sz="1600" dirty="0" err="1"/>
              <a:t>liang</a:t>
            </a:r>
            <a:r>
              <a:rPr lang="zh-CN" altLang="en-US" sz="1600" dirty="0"/>
              <a:t> </a:t>
            </a:r>
            <a:r>
              <a:rPr lang="en-US" sz="1600" dirty="0"/>
              <a:t> </a:t>
            </a:r>
            <a:r>
              <a:rPr lang="zh-CN" altLang="en-US" sz="1600" dirty="0"/>
              <a:t> </a:t>
            </a:r>
            <a:r>
              <a:rPr lang="en-US" sz="1600" i="1" dirty="0" err="1"/>
              <a:t>tiao</a:t>
            </a:r>
            <a:r>
              <a:rPr lang="zh-CN" altLang="en-US" sz="1600" i="1" dirty="0"/>
              <a:t> </a:t>
            </a:r>
            <a:r>
              <a:rPr lang="en-US" sz="1600" dirty="0"/>
              <a:t> </a:t>
            </a:r>
            <a:r>
              <a:rPr lang="zh-CN" altLang="en-US" sz="1600" dirty="0"/>
              <a:t> </a:t>
            </a:r>
            <a:r>
              <a:rPr lang="en-US" sz="1600" dirty="0" err="1"/>
              <a:t>shengzi</a:t>
            </a:r>
            <a:endParaRPr lang="en-AU" sz="1600" dirty="0"/>
          </a:p>
          <a:p>
            <a:pPr marL="0" lvl="0" indent="0">
              <a:buNone/>
            </a:pPr>
            <a:r>
              <a:rPr lang="en-AU" sz="1600" dirty="0"/>
              <a:t>              </a:t>
            </a:r>
            <a:r>
              <a:rPr lang="zh-CN" altLang="en-US" sz="1600" dirty="0"/>
              <a:t>            </a:t>
            </a:r>
            <a:r>
              <a:rPr lang="en-AU" sz="1600" dirty="0"/>
              <a:t>two </a:t>
            </a:r>
            <a:r>
              <a:rPr lang="zh-CN" altLang="en-US" sz="1600" dirty="0"/>
              <a:t>   </a:t>
            </a:r>
            <a:r>
              <a:rPr lang="en-AU" sz="1600" dirty="0"/>
              <a:t>CL </a:t>
            </a:r>
            <a:r>
              <a:rPr lang="zh-CN" altLang="en-US" sz="1600" dirty="0"/>
              <a:t>    </a:t>
            </a:r>
            <a:r>
              <a:rPr lang="en-AU" sz="1600" dirty="0"/>
              <a:t>rope</a:t>
            </a:r>
          </a:p>
          <a:p>
            <a:pPr marL="0" lvl="0" indent="0">
              <a:buNone/>
            </a:pPr>
            <a:r>
              <a:rPr lang="en-AU" sz="1600" dirty="0"/>
              <a:t>         </a:t>
            </a:r>
            <a:r>
              <a:rPr lang="zh-CN" altLang="en-US" sz="1600" dirty="0"/>
              <a:t>                 </a:t>
            </a:r>
            <a:r>
              <a:rPr lang="en-AU" sz="1600" dirty="0"/>
              <a:t> ‘two ropes’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four</a:t>
            </a:r>
            <a:r>
              <a:rPr lang="zh-CN" altLang="en-US" dirty="0"/>
              <a:t> </a:t>
            </a:r>
            <a:r>
              <a:rPr lang="en-US" altLang="zh-CN" dirty="0"/>
              <a:t>types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classifiers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primary</a:t>
            </a:r>
            <a:r>
              <a:rPr lang="zh-CN" altLang="en-US" dirty="0"/>
              <a:t> </a:t>
            </a:r>
            <a:r>
              <a:rPr lang="en-US" altLang="zh-CN" dirty="0"/>
              <a:t>feature</a:t>
            </a:r>
            <a:r>
              <a:rPr lang="zh-CN" altLang="en-US" dirty="0"/>
              <a:t> </a:t>
            </a:r>
            <a:r>
              <a:rPr lang="en-US" altLang="zh-CN" dirty="0"/>
              <a:t>(Gao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Malt,</a:t>
            </a:r>
            <a:r>
              <a:rPr lang="zh-CN" altLang="en-US" dirty="0"/>
              <a:t> </a:t>
            </a:r>
            <a:r>
              <a:rPr lang="en-US" altLang="zh-CN" dirty="0"/>
              <a:t>2009).</a:t>
            </a:r>
          </a:p>
          <a:p>
            <a:pPr marL="0" indent="0">
              <a:buNone/>
            </a:pPr>
            <a:r>
              <a:rPr lang="zh-CN" altLang="en-US" dirty="0"/>
              <a:t>     </a:t>
            </a:r>
            <a:r>
              <a:rPr lang="en-US" altLang="zh-CN" dirty="0"/>
              <a:t>animacy,</a:t>
            </a:r>
            <a:r>
              <a:rPr lang="zh-CN" altLang="en-US" dirty="0"/>
              <a:t>  </a:t>
            </a:r>
            <a:r>
              <a:rPr lang="en-US" altLang="zh-CN" dirty="0" err="1"/>
              <a:t>inanimacy</a:t>
            </a:r>
            <a:r>
              <a:rPr lang="en-US" altLang="zh-CN" dirty="0"/>
              <a:t>,</a:t>
            </a:r>
            <a:r>
              <a:rPr lang="zh-CN" altLang="en-US" dirty="0"/>
              <a:t>  </a:t>
            </a:r>
            <a:r>
              <a:rPr lang="en-US" altLang="zh-CN" dirty="0"/>
              <a:t>shape,</a:t>
            </a:r>
            <a:r>
              <a:rPr lang="zh-CN" altLang="en-US" dirty="0"/>
              <a:t>  </a:t>
            </a:r>
            <a:r>
              <a:rPr lang="en-US" altLang="zh-CN" dirty="0"/>
              <a:t>concept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AU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1BF0B-FE87-AF44-93FB-4C18189FD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6196493D-A234-544F-9567-E33841E94B27}"/>
              </a:ext>
            </a:extLst>
          </p:cNvPr>
          <p:cNvSpPr/>
          <p:nvPr/>
        </p:nvSpPr>
        <p:spPr>
          <a:xfrm rot="16200000">
            <a:off x="2926650" y="3779739"/>
            <a:ext cx="416859" cy="288439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4F018B9D-B67F-E248-B6AA-6C01E4FE16C0}"/>
              </a:ext>
            </a:extLst>
          </p:cNvPr>
          <p:cNvSpPr/>
          <p:nvPr/>
        </p:nvSpPr>
        <p:spPr>
          <a:xfrm rot="16200000">
            <a:off x="5127650" y="4767424"/>
            <a:ext cx="416859" cy="91104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1A1A85-DD46-B244-8EA8-357E8D9F656F}"/>
              </a:ext>
            </a:extLst>
          </p:cNvPr>
          <p:cNvSpPr txBox="1"/>
          <p:nvPr/>
        </p:nvSpPr>
        <p:spPr>
          <a:xfrm>
            <a:off x="2742473" y="5580573"/>
            <a:ext cx="213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Concrete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7149CB-A4EB-CE4F-8854-79E86A076715}"/>
              </a:ext>
            </a:extLst>
          </p:cNvPr>
          <p:cNvSpPr txBox="1"/>
          <p:nvPr/>
        </p:nvSpPr>
        <p:spPr>
          <a:xfrm>
            <a:off x="4978770" y="5580573"/>
            <a:ext cx="169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Abstract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6E8F657-4C1E-864F-8C0B-0E1CCD4589CF}"/>
              </a:ext>
            </a:extLst>
          </p:cNvPr>
          <p:cNvSpPr txBox="1">
            <a:spLocks/>
          </p:cNvSpPr>
          <p:nvPr/>
        </p:nvSpPr>
        <p:spPr>
          <a:xfrm>
            <a:off x="1524000" y="8382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1.</a:t>
            </a:r>
            <a:r>
              <a:rPr lang="zh-CN" altLang="en-US" dirty="0"/>
              <a:t> </a:t>
            </a:r>
            <a:r>
              <a:rPr lang="en-US" altLang="zh-CN" dirty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55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E774F-00A5-844C-850F-613D502E9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</a:t>
            </a:r>
            <a:r>
              <a:rPr lang="zh-CN" altLang="en-US" dirty="0"/>
              <a:t> </a:t>
            </a:r>
            <a:r>
              <a:rPr lang="en-US" altLang="zh-CN" dirty="0"/>
              <a:t>Discussion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10E3F-FBF2-4D44-BE0F-60D1FD99C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441106"/>
            <a:ext cx="9998765" cy="4731093"/>
          </a:xfrm>
        </p:spPr>
        <p:txBody>
          <a:bodyPr>
            <a:normAutofit/>
          </a:bodyPr>
          <a:lstStyle/>
          <a:p>
            <a:r>
              <a:rPr lang="en-US" altLang="zh-CN" dirty="0"/>
              <a:t>5.1</a:t>
            </a:r>
            <a:r>
              <a:rPr lang="zh-CN" altLang="en-US" dirty="0"/>
              <a:t> </a:t>
            </a:r>
            <a:r>
              <a:rPr lang="en-US" altLang="zh-CN" dirty="0"/>
              <a:t>Effects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L1</a:t>
            </a:r>
          </a:p>
          <a:p>
            <a:pPr marL="0" indent="0">
              <a:buNone/>
            </a:pPr>
            <a:r>
              <a:rPr lang="zh-CN" altLang="en-US" dirty="0"/>
              <a:t>      </a:t>
            </a:r>
            <a:r>
              <a:rPr lang="en-AU" dirty="0"/>
              <a:t>L1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significant</a:t>
            </a:r>
            <a:r>
              <a:rPr lang="zh-CN" altLang="en-US" dirty="0"/>
              <a:t> </a:t>
            </a:r>
            <a:r>
              <a:rPr lang="en-US" altLang="zh-CN" dirty="0"/>
              <a:t>predictor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score.</a:t>
            </a:r>
            <a:r>
              <a:rPr lang="zh-CN" altLang="en-US" dirty="0"/>
              <a:t> </a:t>
            </a:r>
            <a:endParaRPr lang="en-AU" altLang="zh-CN" dirty="0"/>
          </a:p>
          <a:p>
            <a:pPr marL="0" indent="0">
              <a:buNone/>
            </a:pPr>
            <a:endParaRPr lang="en-AU" altLang="zh-CN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Similarities</a:t>
            </a:r>
            <a:r>
              <a:rPr lang="zh-CN" altLang="en-US" dirty="0"/>
              <a:t> </a:t>
            </a:r>
            <a:r>
              <a:rPr lang="en-US" altLang="zh-CN" dirty="0"/>
              <a:t>facilitate</a:t>
            </a:r>
            <a:r>
              <a:rPr lang="zh-CN" altLang="en-US" dirty="0"/>
              <a:t> </a:t>
            </a:r>
            <a:r>
              <a:rPr lang="en-US" altLang="zh-CN" dirty="0"/>
              <a:t>learning:</a:t>
            </a:r>
            <a:r>
              <a:rPr lang="zh-CN" altLang="en-US" dirty="0"/>
              <a:t> </a:t>
            </a:r>
            <a:endParaRPr lang="en-AU" altLang="zh-CN" dirty="0"/>
          </a:p>
          <a:p>
            <a:pPr marL="0" indent="0">
              <a:buNone/>
            </a:pPr>
            <a:r>
              <a:rPr lang="en-US" altLang="zh-CN" dirty="0"/>
              <a:t>Liang</a:t>
            </a:r>
            <a:r>
              <a:rPr lang="zh-CN" altLang="en-US" dirty="0"/>
              <a:t> </a:t>
            </a:r>
            <a:r>
              <a:rPr lang="en-US" altLang="zh-CN" dirty="0"/>
              <a:t>(2009):</a:t>
            </a:r>
            <a:r>
              <a:rPr lang="zh-CN" altLang="en-US" dirty="0"/>
              <a:t> </a:t>
            </a:r>
            <a:r>
              <a:rPr lang="en-US" altLang="zh-CN" dirty="0"/>
              <a:t>Korean</a:t>
            </a:r>
            <a:r>
              <a:rPr lang="zh-CN" altLang="en-US" dirty="0"/>
              <a:t> </a:t>
            </a:r>
            <a:r>
              <a:rPr lang="en-US" altLang="zh-CN" dirty="0"/>
              <a:t>speakers</a:t>
            </a:r>
            <a:r>
              <a:rPr lang="zh-CN" altLang="en-US" dirty="0"/>
              <a:t> </a:t>
            </a:r>
            <a:r>
              <a:rPr lang="en-US" altLang="zh-CN" dirty="0"/>
              <a:t>outperformed</a:t>
            </a:r>
            <a:r>
              <a:rPr lang="zh-CN" altLang="en-US" dirty="0"/>
              <a:t> </a:t>
            </a:r>
            <a:r>
              <a:rPr lang="en-US" altLang="zh-CN" dirty="0"/>
              <a:t>English</a:t>
            </a:r>
            <a:r>
              <a:rPr lang="zh-CN" altLang="en-US" dirty="0"/>
              <a:t> </a:t>
            </a:r>
            <a:r>
              <a:rPr lang="en-US" altLang="zh-CN" dirty="0"/>
              <a:t>speakers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classifier</a:t>
            </a:r>
            <a:r>
              <a:rPr lang="zh-CN" altLang="en-US" dirty="0"/>
              <a:t> </a:t>
            </a:r>
            <a:r>
              <a:rPr lang="en-US" altLang="zh-CN" dirty="0"/>
              <a:t>acquisition.</a:t>
            </a:r>
          </a:p>
          <a:p>
            <a:pPr marL="0" indent="0">
              <a:buNone/>
            </a:pP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Polio</a:t>
            </a:r>
            <a:r>
              <a:rPr lang="zh-CN" altLang="en-US" dirty="0"/>
              <a:t> </a:t>
            </a:r>
            <a:r>
              <a:rPr lang="en-US" altLang="zh-CN" dirty="0"/>
              <a:t>(1994)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comparison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English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Japanese</a:t>
            </a:r>
            <a:r>
              <a:rPr lang="zh-CN" altLang="en-US" dirty="0"/>
              <a:t> </a:t>
            </a:r>
            <a:r>
              <a:rPr lang="en-US" altLang="zh-CN" dirty="0"/>
              <a:t>speakers.</a:t>
            </a:r>
            <a:r>
              <a:rPr lang="zh-CN" altLang="en-US" dirty="0"/>
              <a:t> </a:t>
            </a:r>
            <a:endParaRPr lang="en-AU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68CB0-5840-7647-BA44-122DE4096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08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E774F-00A5-844C-850F-613D502E9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</a:t>
            </a:r>
            <a:r>
              <a:rPr lang="zh-CN" altLang="en-US" dirty="0"/>
              <a:t> </a:t>
            </a:r>
            <a:r>
              <a:rPr lang="en-US" altLang="zh-CN" dirty="0"/>
              <a:t>Discussion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10E3F-FBF2-4D44-BE0F-60D1FD99C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41106"/>
            <a:ext cx="9697428" cy="4731093"/>
          </a:xfrm>
        </p:spPr>
        <p:txBody>
          <a:bodyPr/>
          <a:lstStyle/>
          <a:p>
            <a:r>
              <a:rPr lang="en-US" altLang="zh-CN" dirty="0"/>
              <a:t>5.2 Interaction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L1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task</a:t>
            </a:r>
          </a:p>
          <a:p>
            <a:pPr marL="0" indent="0">
              <a:buNone/>
            </a:pPr>
            <a:r>
              <a:rPr lang="en-US" altLang="zh-CN" dirty="0"/>
              <a:t>Interaction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task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L1</a:t>
            </a:r>
            <a:r>
              <a:rPr lang="zh-CN" altLang="en-US" dirty="0"/>
              <a:t> </a:t>
            </a:r>
            <a:r>
              <a:rPr lang="en-US" altLang="zh-CN" dirty="0"/>
              <a:t>was</a:t>
            </a:r>
            <a:r>
              <a:rPr lang="zh-CN" altLang="en-US" dirty="0"/>
              <a:t> </a:t>
            </a:r>
            <a:r>
              <a:rPr lang="en-US" altLang="zh-CN" dirty="0"/>
              <a:t>found</a:t>
            </a:r>
            <a:r>
              <a:rPr lang="zh-CN" altLang="en-US" dirty="0"/>
              <a:t> </a:t>
            </a:r>
            <a:r>
              <a:rPr lang="en-US" altLang="zh-CN" dirty="0"/>
              <a:t>significantly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Arabic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English</a:t>
            </a:r>
            <a:r>
              <a:rPr lang="zh-CN" altLang="en-US" dirty="0"/>
              <a:t> </a:t>
            </a:r>
            <a:r>
              <a:rPr lang="en-US" altLang="zh-CN" dirty="0"/>
              <a:t>L1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task</a:t>
            </a:r>
            <a:r>
              <a:rPr lang="zh-CN" altLang="en-US" dirty="0"/>
              <a:t> </a:t>
            </a:r>
            <a:r>
              <a:rPr lang="en-US" altLang="zh-CN" dirty="0"/>
              <a:t>2:</a:t>
            </a:r>
            <a:r>
              <a:rPr lang="zh-CN" altLang="en-US" dirty="0"/>
              <a:t> </a:t>
            </a:r>
            <a:r>
              <a:rPr lang="en-US" altLang="zh-CN" dirty="0"/>
              <a:t>English</a:t>
            </a:r>
            <a:r>
              <a:rPr lang="zh-CN" altLang="en-US" dirty="0"/>
              <a:t> </a:t>
            </a:r>
            <a:r>
              <a:rPr lang="en-US" altLang="zh-CN" dirty="0"/>
              <a:t>participants</a:t>
            </a:r>
            <a:r>
              <a:rPr lang="zh-CN" altLang="en-US" dirty="0"/>
              <a:t> </a:t>
            </a:r>
            <a:r>
              <a:rPr lang="en-US" altLang="zh-CN" dirty="0"/>
              <a:t>scored</a:t>
            </a:r>
            <a:r>
              <a:rPr lang="zh-CN" altLang="en-US" dirty="0"/>
              <a:t> </a:t>
            </a:r>
            <a:r>
              <a:rPr lang="en-US" altLang="zh-CN" dirty="0"/>
              <a:t>particularly</a:t>
            </a:r>
            <a:r>
              <a:rPr lang="zh-CN" altLang="en-US" dirty="0"/>
              <a:t> </a:t>
            </a:r>
            <a:r>
              <a:rPr lang="en-US" altLang="zh-CN" dirty="0"/>
              <a:t>higher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Arabic</a:t>
            </a:r>
            <a:r>
              <a:rPr lang="zh-CN" altLang="en-US" dirty="0"/>
              <a:t> </a:t>
            </a:r>
            <a:r>
              <a:rPr lang="en-US" altLang="zh-CN" dirty="0"/>
              <a:t>counterparts.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potential</a:t>
            </a:r>
            <a:r>
              <a:rPr lang="zh-CN" altLang="en-US" dirty="0"/>
              <a:t> </a:t>
            </a:r>
            <a:r>
              <a:rPr lang="en-US" altLang="zh-CN" dirty="0"/>
              <a:t>reasons:</a:t>
            </a:r>
            <a:r>
              <a:rPr lang="zh-CN" altLang="en-US" dirty="0"/>
              <a:t> </a:t>
            </a:r>
            <a:endParaRPr lang="en-US" altLang="zh-CN" dirty="0"/>
          </a:p>
          <a:p>
            <a:pPr marL="457200" indent="-457200">
              <a:buAutoNum type="arabicParenR"/>
            </a:pPr>
            <a:r>
              <a:rPr lang="en-US" altLang="zh-CN" dirty="0"/>
              <a:t>Nature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task:</a:t>
            </a:r>
            <a:r>
              <a:rPr lang="zh-CN" altLang="en-US" dirty="0"/>
              <a:t> </a:t>
            </a:r>
            <a:r>
              <a:rPr lang="en-AU" dirty="0"/>
              <a:t>task </a:t>
            </a:r>
            <a:r>
              <a:rPr lang="en-US" altLang="zh-CN" dirty="0"/>
              <a:t>2</a:t>
            </a:r>
            <a:r>
              <a:rPr lang="en-AU" dirty="0"/>
              <a:t> offered some leeway for scoring</a:t>
            </a:r>
            <a:r>
              <a:rPr lang="zh-CN" altLang="en-US" dirty="0"/>
              <a:t> </a:t>
            </a:r>
            <a:r>
              <a:rPr lang="en-US" altLang="zh-CN" dirty="0"/>
              <a:t>compared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task</a:t>
            </a:r>
            <a:r>
              <a:rPr lang="zh-CN" altLang="en-US" dirty="0"/>
              <a:t> </a:t>
            </a:r>
            <a:r>
              <a:rPr lang="en-US" altLang="zh-CN" dirty="0"/>
              <a:t>3,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7</a:t>
            </a:r>
            <a:r>
              <a:rPr lang="zh-CN" altLang="en-US" dirty="0"/>
              <a:t> </a:t>
            </a:r>
            <a:r>
              <a:rPr lang="en-US" altLang="zh-CN" dirty="0"/>
              <a:t>out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15</a:t>
            </a:r>
            <a:r>
              <a:rPr lang="zh-CN" altLang="en-US" dirty="0"/>
              <a:t> </a:t>
            </a:r>
            <a:r>
              <a:rPr lang="en-US" altLang="zh-CN" dirty="0"/>
              <a:t>blanks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acceptable</a:t>
            </a:r>
            <a:r>
              <a:rPr lang="zh-CN" altLang="en-US" dirty="0"/>
              <a:t> </a:t>
            </a:r>
            <a:r>
              <a:rPr lang="en-US" altLang="zh-CN" dirty="0"/>
              <a:t>answer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i="1" dirty="0" err="1"/>
              <a:t>ge</a:t>
            </a:r>
            <a:r>
              <a:rPr lang="zh-CN" altLang="en-US" dirty="0"/>
              <a:t> </a:t>
            </a:r>
            <a:r>
              <a:rPr lang="en-US" altLang="zh-CN" dirty="0"/>
              <a:t>(Douglas,</a:t>
            </a:r>
            <a:r>
              <a:rPr lang="zh-CN" altLang="en-US" dirty="0"/>
              <a:t> </a:t>
            </a:r>
            <a:r>
              <a:rPr lang="en-US" altLang="zh-CN" dirty="0"/>
              <a:t>2010).</a:t>
            </a:r>
            <a:endParaRPr lang="en-AU" altLang="zh-CN" i="1" dirty="0"/>
          </a:p>
          <a:p>
            <a:pPr marL="457200" indent="-457200">
              <a:buAutoNum type="arabicParenR"/>
            </a:pPr>
            <a:r>
              <a:rPr lang="en-US" altLang="zh-CN" dirty="0"/>
              <a:t>Testing</a:t>
            </a:r>
            <a:r>
              <a:rPr lang="zh-CN" altLang="en-US" dirty="0"/>
              <a:t> </a:t>
            </a:r>
            <a:r>
              <a:rPr lang="en-US" altLang="zh-CN" dirty="0"/>
              <a:t>strategies:</a:t>
            </a:r>
            <a:r>
              <a:rPr lang="zh-CN" altLang="en-US" dirty="0"/>
              <a:t> </a:t>
            </a:r>
            <a:r>
              <a:rPr lang="en-US" altLang="zh-CN" dirty="0"/>
              <a:t>English</a:t>
            </a:r>
            <a:r>
              <a:rPr lang="zh-CN" altLang="en-US" dirty="0"/>
              <a:t> </a:t>
            </a:r>
            <a:r>
              <a:rPr lang="en-US" altLang="zh-CN" dirty="0"/>
              <a:t>participants’</a:t>
            </a:r>
            <a:r>
              <a:rPr lang="zh-CN" altLang="en-US" dirty="0"/>
              <a:t> </a:t>
            </a:r>
            <a:r>
              <a:rPr lang="en-US" altLang="zh-CN" dirty="0"/>
              <a:t>higher</a:t>
            </a:r>
            <a:r>
              <a:rPr lang="zh-CN" altLang="en-US" dirty="0"/>
              <a:t> </a:t>
            </a:r>
            <a:r>
              <a:rPr lang="en-US" altLang="zh-CN" dirty="0"/>
              <a:t>individual</a:t>
            </a:r>
            <a:r>
              <a:rPr lang="zh-CN" altLang="en-US" dirty="0"/>
              <a:t> </a:t>
            </a:r>
            <a:r>
              <a:rPr lang="en-US" altLang="zh-CN" dirty="0"/>
              <a:t>token</a:t>
            </a:r>
            <a:r>
              <a:rPr lang="zh-CN" altLang="en-US" dirty="0"/>
              <a:t> </a:t>
            </a:r>
            <a:r>
              <a:rPr lang="en-US" altLang="zh-CN" dirty="0"/>
              <a:t>percentage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i="1" dirty="0" err="1"/>
              <a:t>ge</a:t>
            </a:r>
            <a:r>
              <a:rPr lang="zh-CN" altLang="en-US" i="1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task2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i="1" dirty="0"/>
              <a:t>p</a:t>
            </a:r>
            <a:r>
              <a:rPr lang="zh-CN" altLang="en-US" dirty="0"/>
              <a:t> </a:t>
            </a:r>
            <a:r>
              <a:rPr lang="en-US" altLang="zh-CN" dirty="0"/>
              <a:t>&lt;</a:t>
            </a:r>
            <a:r>
              <a:rPr lang="zh-CN" altLang="en-US" dirty="0"/>
              <a:t> </a:t>
            </a:r>
            <a:r>
              <a:rPr lang="en-US" altLang="zh-CN" dirty="0"/>
              <a:t>0.05).</a:t>
            </a:r>
          </a:p>
          <a:p>
            <a:pPr marL="0" indent="0">
              <a:buNone/>
            </a:pPr>
            <a:endParaRPr lang="en-AU" altLang="zh-CN" dirty="0"/>
          </a:p>
          <a:p>
            <a:pPr marL="457200" indent="-457200">
              <a:buAutoNum type="arabicParenR"/>
            </a:pPr>
            <a:endParaRPr lang="en-AU" altLang="zh-CN" i="1" dirty="0"/>
          </a:p>
          <a:p>
            <a:pPr marL="457200" indent="-457200">
              <a:buAutoNum type="arabicParenR"/>
            </a:pPr>
            <a:endParaRPr lang="en-US" altLang="zh-CN" i="1" dirty="0"/>
          </a:p>
          <a:p>
            <a:pPr marL="457200" indent="-457200">
              <a:buAutoNum type="arabicParenR"/>
            </a:pPr>
            <a:endParaRPr lang="en-US" altLang="zh-CN" dirty="0"/>
          </a:p>
          <a:p>
            <a:pPr marL="457200" indent="-457200">
              <a:buAutoNum type="arabicParenR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68CB0-5840-7647-BA44-122DE4096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20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E774F-00A5-844C-850F-613D502E9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</a:t>
            </a:r>
            <a:r>
              <a:rPr lang="zh-CN" altLang="en-US" dirty="0"/>
              <a:t> </a:t>
            </a:r>
            <a:r>
              <a:rPr lang="en-US" altLang="zh-CN" dirty="0"/>
              <a:t>Discussion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10E3F-FBF2-4D44-BE0F-60D1FD99C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41107"/>
            <a:ext cx="10382866" cy="35814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5.3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tends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sequential</a:t>
            </a:r>
            <a:r>
              <a:rPr lang="zh-CN" altLang="en-US" dirty="0"/>
              <a:t> </a:t>
            </a:r>
            <a:r>
              <a:rPr lang="en-US" altLang="zh-CN" dirty="0"/>
              <a:t>acquisition:</a:t>
            </a:r>
            <a:r>
              <a:rPr lang="zh-CN" altLang="en-US" dirty="0"/>
              <a:t>  </a:t>
            </a:r>
            <a:r>
              <a:rPr lang="en-AU" altLang="zh-CN" dirty="0"/>
              <a:t>s</a:t>
            </a:r>
            <a:r>
              <a:rPr lang="en-AU" dirty="0"/>
              <a:t>hape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animacy</a:t>
            </a:r>
            <a:r>
              <a:rPr lang="en-AU" dirty="0"/>
              <a:t> </a:t>
            </a:r>
            <a:r>
              <a:rPr lang="en-AU" dirty="0" err="1"/>
              <a:t>inanimacy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en-AU" dirty="0"/>
              <a:t>concept </a:t>
            </a:r>
          </a:p>
          <a:p>
            <a:pPr marL="0" indent="0">
              <a:buNone/>
            </a:pPr>
            <a:endParaRPr lang="en-US" altLang="zh-CN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I</a:t>
            </a:r>
            <a:r>
              <a:rPr lang="en-AU" altLang="zh-CN" dirty="0"/>
              <a:t>n</a:t>
            </a:r>
            <a:r>
              <a:rPr lang="zh-CN" altLang="en-US" dirty="0"/>
              <a:t> </a:t>
            </a:r>
            <a:r>
              <a:rPr lang="en-US" altLang="zh-CN" dirty="0"/>
              <a:t>contrast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en-AU" dirty="0"/>
              <a:t> </a:t>
            </a:r>
            <a:r>
              <a:rPr lang="en-AU" i="1" dirty="0"/>
              <a:t>Numeral Classifiers Accessibility Hierarchy</a:t>
            </a:r>
            <a:r>
              <a:rPr lang="en-US" altLang="zh-CN" i="1" dirty="0"/>
              <a:t>:</a:t>
            </a:r>
            <a:r>
              <a:rPr lang="zh-CN" altLang="en-US" i="1" dirty="0"/>
              <a:t> </a:t>
            </a:r>
            <a:endParaRPr lang="en-AU" altLang="zh-CN" i="1" dirty="0"/>
          </a:p>
          <a:p>
            <a:pPr marL="0" indent="0">
              <a:buNone/>
            </a:pPr>
            <a:r>
              <a:rPr lang="zh-CN" altLang="en-US" i="1" dirty="0"/>
              <a:t>      </a:t>
            </a:r>
            <a:r>
              <a:rPr lang="en-AU" i="1" dirty="0"/>
              <a:t>animated human</a:t>
            </a:r>
            <a:r>
              <a:rPr lang="en-US" altLang="zh-CN" i="1" dirty="0">
                <a:sym typeface="Wingdings" pitchFamily="2" charset="2"/>
              </a:rPr>
              <a:t></a:t>
            </a:r>
            <a:r>
              <a:rPr lang="en-AU" i="1" dirty="0"/>
              <a:t> animate</a:t>
            </a:r>
            <a:r>
              <a:rPr lang="en-US" altLang="zh-CN" i="1" dirty="0"/>
              <a:t>d</a:t>
            </a:r>
            <a:r>
              <a:rPr lang="en-AU" i="1" dirty="0"/>
              <a:t> non-huma</a:t>
            </a:r>
            <a:r>
              <a:rPr lang="en-US" altLang="zh-CN" i="1" dirty="0"/>
              <a:t>n</a:t>
            </a:r>
            <a:r>
              <a:rPr lang="en-US" altLang="zh-CN" i="1" dirty="0">
                <a:sym typeface="Wingdings" pitchFamily="2" charset="2"/>
              </a:rPr>
              <a:t></a:t>
            </a:r>
            <a:r>
              <a:rPr lang="en-AU" i="1" dirty="0"/>
              <a:t> </a:t>
            </a:r>
            <a:r>
              <a:rPr lang="en-AU" i="1" dirty="0" err="1"/>
              <a:t>shap</a:t>
            </a:r>
            <a:r>
              <a:rPr lang="en-US" altLang="zh-CN" i="1" dirty="0"/>
              <a:t>e</a:t>
            </a:r>
            <a:r>
              <a:rPr lang="zh-CN" altLang="en-US" i="1" dirty="0"/>
              <a:t> </a:t>
            </a:r>
            <a:r>
              <a:rPr lang="en-US" altLang="zh-CN" dirty="0"/>
              <a:t>(Craig,</a:t>
            </a:r>
            <a:r>
              <a:rPr lang="zh-CN" altLang="en-US" dirty="0"/>
              <a:t> </a:t>
            </a:r>
            <a:r>
              <a:rPr lang="en-US" altLang="zh-CN" dirty="0"/>
              <a:t>1986)</a:t>
            </a:r>
            <a:r>
              <a:rPr lang="zh-CN" altLang="en-US" dirty="0"/>
              <a:t> </a:t>
            </a:r>
            <a:endParaRPr lang="en-AU" altLang="zh-CN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Classifiers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shape-oriented</a:t>
            </a:r>
            <a:r>
              <a:rPr lang="zh-CN" altLang="en-US" dirty="0"/>
              <a:t> </a:t>
            </a:r>
            <a:r>
              <a:rPr lang="en-US" altLang="zh-CN" dirty="0"/>
              <a:t>feature</a:t>
            </a:r>
            <a:r>
              <a:rPr lang="zh-CN" altLang="en-US" dirty="0"/>
              <a:t> </a:t>
            </a:r>
            <a:r>
              <a:rPr lang="en-US" altLang="zh-CN" dirty="0"/>
              <a:t>were</a:t>
            </a:r>
            <a:r>
              <a:rPr lang="zh-CN" altLang="en-US" dirty="0"/>
              <a:t> </a:t>
            </a:r>
            <a:r>
              <a:rPr lang="en-US" altLang="zh-CN" dirty="0"/>
              <a:t>acquired</a:t>
            </a:r>
            <a:r>
              <a:rPr lang="zh-CN" altLang="en-US" dirty="0"/>
              <a:t> </a:t>
            </a:r>
            <a:r>
              <a:rPr lang="en-US" altLang="zh-CN" dirty="0"/>
              <a:t>earliest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Chinese</a:t>
            </a:r>
            <a:r>
              <a:rPr lang="zh-CN" altLang="en-US" dirty="0"/>
              <a:t> </a:t>
            </a:r>
            <a:r>
              <a:rPr lang="en-US" altLang="zh-CN" dirty="0"/>
              <a:t>L1</a:t>
            </a:r>
            <a:r>
              <a:rPr lang="zh-CN" altLang="en-US" dirty="0"/>
              <a:t> </a:t>
            </a:r>
            <a:r>
              <a:rPr lang="en-US" altLang="zh-CN" dirty="0"/>
              <a:t>acquisition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 err="1"/>
              <a:t>Chien</a:t>
            </a:r>
            <a:r>
              <a:rPr lang="zh-CN" altLang="en-US" dirty="0"/>
              <a:t> </a:t>
            </a:r>
            <a:r>
              <a:rPr lang="en-US" altLang="zh-CN" dirty="0"/>
              <a:t>et</a:t>
            </a:r>
            <a:r>
              <a:rPr lang="zh-CN" altLang="en-US" dirty="0"/>
              <a:t> </a:t>
            </a:r>
            <a:r>
              <a:rPr lang="en-US" altLang="zh-CN" dirty="0"/>
              <a:t>al,</a:t>
            </a:r>
            <a:r>
              <a:rPr lang="zh-CN" altLang="en-US" dirty="0"/>
              <a:t> </a:t>
            </a:r>
            <a:r>
              <a:rPr lang="en-US" altLang="zh-CN" dirty="0"/>
              <a:t>2003;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zh-CN" altLang="en-US" dirty="0"/>
              <a:t> </a:t>
            </a:r>
            <a:r>
              <a:rPr lang="en-US" altLang="zh-CN" dirty="0"/>
              <a:t>et</a:t>
            </a:r>
            <a:r>
              <a:rPr lang="zh-CN" altLang="en-US" dirty="0"/>
              <a:t> </a:t>
            </a:r>
            <a:r>
              <a:rPr lang="en-US" altLang="zh-CN" dirty="0"/>
              <a:t>al,</a:t>
            </a:r>
            <a:r>
              <a:rPr lang="zh-CN" altLang="en-US" dirty="0"/>
              <a:t> </a:t>
            </a:r>
            <a:r>
              <a:rPr lang="en-US" altLang="zh-CN" dirty="0"/>
              <a:t>2010).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P</a:t>
            </a:r>
            <a:r>
              <a:rPr lang="en-AU" dirty="0" err="1"/>
              <a:t>artially</a:t>
            </a:r>
            <a:r>
              <a:rPr lang="en-AU" dirty="0"/>
              <a:t> in line with the L1 acquisition of </a:t>
            </a:r>
            <a:r>
              <a:rPr lang="en-AU" dirty="0" err="1"/>
              <a:t>Hokkien</a:t>
            </a:r>
            <a:r>
              <a:rPr lang="en-AU" dirty="0"/>
              <a:t> </a:t>
            </a:r>
            <a:r>
              <a:rPr lang="en-US" altLang="zh-CN" dirty="0"/>
              <a:t>and</a:t>
            </a:r>
            <a:r>
              <a:rPr lang="en-AU" dirty="0"/>
              <a:t> Cantonese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animacy</a:t>
            </a:r>
            <a:r>
              <a:rPr lang="zh-CN" altLang="en-US" dirty="0"/>
              <a:t> </a:t>
            </a:r>
            <a:r>
              <a:rPr lang="en-US" altLang="zh-CN" dirty="0">
                <a:sym typeface="Wingdings" pitchFamily="2" charset="2"/>
              </a:rPr>
              <a:t>was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acquired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relatively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earlier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AU" dirty="0"/>
              <a:t>(e.g., Hu, 1993</a:t>
            </a:r>
            <a:r>
              <a:rPr lang="en-US" altLang="zh-CN" dirty="0"/>
              <a:t>;</a:t>
            </a:r>
            <a:r>
              <a:rPr lang="zh-CN" altLang="en-US" dirty="0"/>
              <a:t> </a:t>
            </a:r>
            <a:r>
              <a:rPr lang="en-US" altLang="zh-CN" dirty="0"/>
              <a:t>Liang,</a:t>
            </a:r>
            <a:r>
              <a:rPr lang="zh-CN" altLang="en-US" dirty="0"/>
              <a:t> </a:t>
            </a:r>
            <a:r>
              <a:rPr lang="en-US" altLang="zh-CN" dirty="0"/>
              <a:t>2009</a:t>
            </a:r>
            <a:r>
              <a:rPr lang="en-AU" dirty="0"/>
              <a:t>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Following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general</a:t>
            </a:r>
            <a:r>
              <a:rPr lang="zh-CN" altLang="en-US" dirty="0"/>
              <a:t> </a:t>
            </a:r>
            <a:r>
              <a:rPr lang="en-US" altLang="zh-CN" dirty="0"/>
              <a:t>path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L1</a:t>
            </a:r>
            <a:r>
              <a:rPr lang="zh-CN" altLang="en-US" dirty="0"/>
              <a:t> </a:t>
            </a:r>
            <a:r>
              <a:rPr lang="en-US" altLang="zh-CN" dirty="0"/>
              <a:t>vocabulary</a:t>
            </a:r>
            <a:r>
              <a:rPr lang="zh-CN" altLang="en-US" dirty="0"/>
              <a:t> </a:t>
            </a:r>
            <a:r>
              <a:rPr lang="en-US" altLang="zh-CN" dirty="0"/>
              <a:t>acquisition:</a:t>
            </a:r>
            <a:r>
              <a:rPr lang="zh-CN" altLang="en-US" dirty="0"/>
              <a:t> </a:t>
            </a:r>
            <a:endParaRPr lang="en-AU" altLang="zh-CN" dirty="0"/>
          </a:p>
          <a:p>
            <a:pPr marL="0" indent="0">
              <a:buNone/>
            </a:pPr>
            <a:r>
              <a:rPr lang="zh-CN" altLang="en-US" dirty="0"/>
              <a:t>       </a:t>
            </a:r>
            <a:r>
              <a:rPr lang="en-AU" i="1" dirty="0"/>
              <a:t>concrete </a:t>
            </a:r>
            <a:r>
              <a:rPr lang="en-US" altLang="zh-CN" i="1" dirty="0">
                <a:sym typeface="Wingdings" pitchFamily="2" charset="2"/>
              </a:rPr>
              <a:t></a:t>
            </a:r>
            <a:r>
              <a:rPr lang="zh-CN" altLang="en-US" i="1" dirty="0">
                <a:sym typeface="Wingdings" pitchFamily="2" charset="2"/>
              </a:rPr>
              <a:t> </a:t>
            </a:r>
            <a:r>
              <a:rPr lang="en-US" altLang="zh-CN" i="1" dirty="0">
                <a:sym typeface="Wingdings" pitchFamily="2" charset="2"/>
              </a:rPr>
              <a:t>abstract</a:t>
            </a:r>
            <a:r>
              <a:rPr lang="zh-CN" altLang="en-US" i="1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(</a:t>
            </a:r>
            <a:r>
              <a:rPr lang="en-US" altLang="zh-CN" dirty="0" err="1">
                <a:sym typeface="Wingdings" pitchFamily="2" charset="2"/>
              </a:rPr>
              <a:t>Erbaugh</a:t>
            </a:r>
            <a:r>
              <a:rPr lang="en-US" altLang="zh-CN" dirty="0">
                <a:sym typeface="Wingdings" pitchFamily="2" charset="2"/>
              </a:rPr>
              <a:t>,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1986)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68CB0-5840-7647-BA44-122DE4096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542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E774F-00A5-844C-850F-613D502E9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</a:t>
            </a:r>
            <a:r>
              <a:rPr lang="zh-CN" altLang="en-US" dirty="0"/>
              <a:t> </a:t>
            </a:r>
            <a:r>
              <a:rPr lang="en-US" altLang="zh-CN" dirty="0"/>
              <a:t>Discussion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10E3F-FBF2-4D44-BE0F-60D1FD99C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41107"/>
            <a:ext cx="10258926" cy="3581400"/>
          </a:xfrm>
        </p:spPr>
        <p:txBody>
          <a:bodyPr/>
          <a:lstStyle/>
          <a:p>
            <a:r>
              <a:rPr lang="en-US" altLang="zh-CN" dirty="0"/>
              <a:t>5.4</a:t>
            </a:r>
            <a:r>
              <a:rPr lang="zh-CN" altLang="en-US" dirty="0"/>
              <a:t> </a:t>
            </a:r>
            <a:r>
              <a:rPr lang="en-US" altLang="zh-CN" dirty="0"/>
              <a:t>Implications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 err="1"/>
              <a:t>Methodogical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task</a:t>
            </a:r>
            <a:r>
              <a:rPr lang="zh-CN" altLang="en-US" dirty="0"/>
              <a:t> </a:t>
            </a:r>
            <a:r>
              <a:rPr lang="en-US" altLang="zh-CN" dirty="0"/>
              <a:t>elicitations</a:t>
            </a:r>
            <a:r>
              <a:rPr lang="zh-CN" altLang="en-US" dirty="0"/>
              <a:t> </a:t>
            </a:r>
            <a:r>
              <a:rPr lang="en-US" altLang="zh-CN" dirty="0"/>
              <a:t>may</a:t>
            </a:r>
            <a:r>
              <a:rPr lang="zh-CN" altLang="en-US" dirty="0"/>
              <a:t> </a:t>
            </a:r>
            <a:r>
              <a:rPr lang="en-US" altLang="zh-CN" dirty="0"/>
              <a:t>affect</a:t>
            </a:r>
            <a:r>
              <a:rPr lang="zh-CN" altLang="en-US" dirty="0"/>
              <a:t> </a:t>
            </a:r>
            <a:r>
              <a:rPr lang="en-US" altLang="zh-CN" dirty="0"/>
              <a:t>interpretation</a:t>
            </a:r>
            <a:r>
              <a:rPr lang="zh-CN" altLang="en-US" dirty="0"/>
              <a:t>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/>
              <a:t>triangulation.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P</a:t>
            </a:r>
            <a:r>
              <a:rPr lang="en-AU" dirty="0" err="1"/>
              <a:t>edagogical</a:t>
            </a:r>
            <a:r>
              <a:rPr lang="en-US" altLang="zh-CN" dirty="0"/>
              <a:t>:</a:t>
            </a:r>
            <a:r>
              <a:rPr lang="en-AU" dirty="0"/>
              <a:t> </a:t>
            </a:r>
            <a:r>
              <a:rPr lang="en-US" altLang="zh-CN" dirty="0"/>
              <a:t>language</a:t>
            </a:r>
            <a:r>
              <a:rPr lang="zh-CN" altLang="en-US" dirty="0"/>
              <a:t> </a:t>
            </a:r>
            <a:r>
              <a:rPr lang="en-US" altLang="zh-CN" dirty="0"/>
              <a:t>teachers</a:t>
            </a:r>
            <a:r>
              <a:rPr lang="zh-CN" altLang="en-US" dirty="0"/>
              <a:t> </a:t>
            </a:r>
            <a:r>
              <a:rPr lang="en-US" altLang="zh-CN" dirty="0"/>
              <a:t>could</a:t>
            </a:r>
            <a:r>
              <a:rPr lang="zh-CN" altLang="en-US" dirty="0"/>
              <a:t> </a:t>
            </a:r>
            <a:r>
              <a:rPr lang="en-AU" dirty="0"/>
              <a:t>pay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attention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concept</a:t>
            </a:r>
            <a:r>
              <a:rPr lang="zh-CN" altLang="en-US" dirty="0"/>
              <a:t> </a:t>
            </a:r>
            <a:r>
              <a:rPr lang="en-US" altLang="zh-CN" dirty="0"/>
              <a:t>type</a:t>
            </a:r>
            <a:r>
              <a:rPr lang="zh-CN" altLang="en-US" dirty="0"/>
              <a:t> </a:t>
            </a:r>
            <a:r>
              <a:rPr lang="en-US" altLang="zh-CN" dirty="0"/>
              <a:t>classifiers.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68CB0-5840-7647-BA44-122DE4096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92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E774F-00A5-844C-850F-613D502E9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36621"/>
            <a:ext cx="9601200" cy="1485900"/>
          </a:xfrm>
        </p:spPr>
        <p:txBody>
          <a:bodyPr/>
          <a:lstStyle/>
          <a:p>
            <a:r>
              <a:rPr lang="en-US" altLang="zh-CN" dirty="0"/>
              <a:t>6.</a:t>
            </a:r>
            <a:r>
              <a:rPr lang="zh-CN" altLang="en-US" dirty="0"/>
              <a:t> </a:t>
            </a:r>
            <a:r>
              <a:rPr lang="en-US" altLang="zh-CN" dirty="0"/>
              <a:t>References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10E3F-FBF2-4D44-BE0F-60D1FD99C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04" y="862005"/>
            <a:ext cx="11437996" cy="609878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400" dirty="0"/>
              <a:t>Andersen, R. (Ed.). (1984). </a:t>
            </a:r>
            <a:r>
              <a:rPr lang="en-AU" sz="6400" i="1" dirty="0"/>
              <a:t>Second languages a cross-linguistic perspective</a:t>
            </a:r>
            <a:r>
              <a:rPr lang="en-AU" sz="6400" dirty="0"/>
              <a:t>. Rowley/London/Tokyo: Newbury House Publishers.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400" dirty="0"/>
              <a:t>Cheong, C. M., Zhu, X., Li, G. Y., &amp; Wen, H. (2019). Effects of intertextual processing on L2 integrated writing. </a:t>
            </a:r>
            <a:r>
              <a:rPr lang="en-AU" sz="6400" i="1" dirty="0"/>
              <a:t>Journal of Second </a:t>
            </a:r>
            <a:r>
              <a:rPr lang="zh-CN" altLang="en-US" sz="6400" i="1" dirty="0"/>
              <a:t>        </a:t>
            </a:r>
            <a:r>
              <a:rPr lang="en-AU" sz="6400" i="1" dirty="0"/>
              <a:t>Language Writing</a:t>
            </a:r>
            <a:r>
              <a:rPr lang="en-AU" sz="6400" dirty="0"/>
              <a:t>, </a:t>
            </a:r>
            <a:r>
              <a:rPr lang="en-AU" sz="6400" i="1" dirty="0"/>
              <a:t>44</a:t>
            </a:r>
            <a:r>
              <a:rPr lang="en-AU" sz="6400" dirty="0"/>
              <a:t>, 63-75.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400" dirty="0"/>
              <a:t>Craig, C (Ed.). </a:t>
            </a:r>
            <a:r>
              <a:rPr lang="en-AU" sz="6400" i="1" dirty="0"/>
              <a:t>Noun classes and categorization</a:t>
            </a:r>
            <a:r>
              <a:rPr lang="en-AU" sz="6400" dirty="0"/>
              <a:t>. Amsterdam/Philadelphia: John </a:t>
            </a:r>
            <a:r>
              <a:rPr lang="en-AU" sz="6400" dirty="0" err="1"/>
              <a:t>Benjamins</a:t>
            </a:r>
            <a:r>
              <a:rPr lang="en-AU" sz="6400" dirty="0"/>
              <a:t> Publishing Company.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400" dirty="0"/>
              <a:t>Douglas, D. (2014). </a:t>
            </a:r>
            <a:r>
              <a:rPr lang="en-AU" sz="6400" i="1" dirty="0"/>
              <a:t>Understanding language testing</a:t>
            </a:r>
            <a:r>
              <a:rPr lang="en-AU" sz="6400" dirty="0"/>
              <a:t>. New York: Routledge.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400" dirty="0" err="1"/>
              <a:t>Erbaugh</a:t>
            </a:r>
            <a:r>
              <a:rPr lang="en-AU" sz="6400" dirty="0"/>
              <a:t>, M. S. (2006). </a:t>
            </a:r>
            <a:r>
              <a:rPr lang="en-AU" sz="6400" i="1" dirty="0"/>
              <a:t>Chinese classifiers: Their use and acquisition</a:t>
            </a:r>
            <a:r>
              <a:rPr lang="en-AU" sz="6400" dirty="0"/>
              <a:t>. In P. Li, L. H. Tan, E. Bates, &amp; O. J. Tzeng, (Eds.). (2006). </a:t>
            </a:r>
            <a:r>
              <a:rPr lang="en-AU" sz="6400" i="1" dirty="0"/>
              <a:t>The Handbook of East Asian Psycholinguistics: Volume 1, Chinese</a:t>
            </a:r>
            <a:r>
              <a:rPr lang="en-AU" sz="6400" dirty="0"/>
              <a:t> (pp. 39-51). Cambridge: Cambridge University Press.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400" dirty="0"/>
              <a:t>Gao, M. Y., &amp; Malt, B. C. (2009). Mental representation and cognitive consequences of Chinese individual classifiers. </a:t>
            </a:r>
            <a:r>
              <a:rPr lang="en-AU" sz="6400" i="1" dirty="0"/>
              <a:t>Language and Cognitive Processes</a:t>
            </a:r>
            <a:r>
              <a:rPr lang="en-AU" sz="6400" dirty="0"/>
              <a:t>, </a:t>
            </a:r>
            <a:r>
              <a:rPr lang="en-AU" sz="6400" i="1" dirty="0"/>
              <a:t>24</a:t>
            </a:r>
            <a:r>
              <a:rPr lang="en-AU" sz="6400" dirty="0"/>
              <a:t>(7-8), 1124-1179.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400" dirty="0"/>
              <a:t>Gafni, R., </a:t>
            </a:r>
            <a:r>
              <a:rPr lang="en-AU" sz="6400" dirty="0" err="1"/>
              <a:t>Achituv</a:t>
            </a:r>
            <a:r>
              <a:rPr lang="en-AU" sz="6400" dirty="0"/>
              <a:t>, D. B., &amp; </a:t>
            </a:r>
            <a:r>
              <a:rPr lang="en-AU" sz="6400" dirty="0" err="1"/>
              <a:t>Rahmani</a:t>
            </a:r>
            <a:r>
              <a:rPr lang="en-AU" sz="6400" dirty="0"/>
              <a:t>, G. (2017). Learning foreign languages using mobile applications. </a:t>
            </a:r>
            <a:r>
              <a:rPr lang="en-AU" sz="6400" i="1" dirty="0"/>
              <a:t>Journal of Information Technology Education: Research</a:t>
            </a:r>
            <a:r>
              <a:rPr lang="en-AU" sz="6400" dirty="0"/>
              <a:t>, </a:t>
            </a:r>
            <a:r>
              <a:rPr lang="en-AU" sz="6400" i="1" dirty="0"/>
              <a:t>16</a:t>
            </a:r>
            <a:r>
              <a:rPr lang="en-AU" sz="6400" dirty="0"/>
              <a:t>, 301-317.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400" dirty="0"/>
              <a:t>Hao, Y. C. (2012). Second language acquisition of Mandarin Chinese tones by tonal and non-tonal language speakers. </a:t>
            </a:r>
            <a:r>
              <a:rPr lang="en-AU" sz="6400" i="1" dirty="0"/>
              <a:t>Journal of phonetics</a:t>
            </a:r>
            <a:r>
              <a:rPr lang="en-AU" sz="6400" dirty="0"/>
              <a:t>, </a:t>
            </a:r>
            <a:r>
              <a:rPr lang="en-AU" sz="6400" i="1" dirty="0"/>
              <a:t>40</a:t>
            </a:r>
            <a:r>
              <a:rPr lang="en-AU" sz="6400" dirty="0"/>
              <a:t>(2), 269-279.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400" dirty="0"/>
              <a:t>Hu, Q. (1994). </a:t>
            </a:r>
            <a:r>
              <a:rPr lang="en-AU" sz="6400" i="1" dirty="0"/>
              <a:t>The acquisition of Chinese classifiers by young Mandarin-speaking children</a:t>
            </a:r>
            <a:r>
              <a:rPr lang="en-AU" sz="6400" dirty="0"/>
              <a:t>. PhD dissertation. Boston University, US</a:t>
            </a:r>
            <a:r>
              <a:rPr lang="en-US" altLang="zh-CN" sz="6400" dirty="0"/>
              <a:t>A.</a:t>
            </a:r>
            <a:endParaRPr lang="en-AU" sz="6400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400" dirty="0" err="1"/>
              <a:t>Kuo</a:t>
            </a:r>
            <a:r>
              <a:rPr lang="en-AU" sz="6400" dirty="0"/>
              <a:t>, J. Y. C. &amp; Sera, M. D. (2009). Classifier effects on human categorization: The role of shape classifiers in Mandarin Chinese. </a:t>
            </a:r>
            <a:r>
              <a:rPr lang="en-AU" sz="6400" i="1" dirty="0"/>
              <a:t>Journal of East Asian Linguistics</a:t>
            </a:r>
            <a:r>
              <a:rPr lang="en-AU" sz="6400" dirty="0"/>
              <a:t>, </a:t>
            </a:r>
            <a:r>
              <a:rPr lang="en-AU" sz="6400" i="1" dirty="0"/>
              <a:t>18</a:t>
            </a:r>
            <a:r>
              <a:rPr lang="en-AU" sz="6400" dirty="0"/>
              <a:t>(1), 1-19.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400" dirty="0" err="1"/>
              <a:t>Lado</a:t>
            </a:r>
            <a:r>
              <a:rPr lang="en-AU" sz="6400" dirty="0"/>
              <a:t>, R. (1957). </a:t>
            </a:r>
            <a:r>
              <a:rPr lang="en-AU" sz="6400" i="1" dirty="0"/>
              <a:t>Linguistics Across Cultures: Applied Linguistics for Language Teachers</a:t>
            </a:r>
            <a:r>
              <a:rPr lang="en-AU" sz="6400" dirty="0"/>
              <a:t>. Michigan: University of Michigan Press.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400" dirty="0"/>
              <a:t>Lee, C., Simpson, G. B., Kim, Y., &amp; Li, P. (Eds.). (2015). </a:t>
            </a:r>
            <a:r>
              <a:rPr lang="en-AU" sz="6400" i="1" dirty="0"/>
              <a:t>Handbook of East Asian Psycholinguistics</a:t>
            </a:r>
            <a:r>
              <a:rPr lang="en-AU" sz="6400" dirty="0"/>
              <a:t> (Vol. 3). Cambridge University Press.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400" dirty="0"/>
              <a:t>Jiang, S. (2017). </a:t>
            </a:r>
            <a:r>
              <a:rPr lang="en-AU" sz="6400" i="1" dirty="0"/>
              <a:t>The Semantics of Chinese Classifiers and Linguistic Relativity</a:t>
            </a:r>
            <a:r>
              <a:rPr lang="en-AU" sz="6400" dirty="0"/>
              <a:t>. Abingdon: Routledge.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400" dirty="0" err="1"/>
              <a:t>Ke</a:t>
            </a:r>
            <a:r>
              <a:rPr lang="en-AU" sz="6400" dirty="0"/>
              <a:t>, C. (Ed.). (2018). </a:t>
            </a:r>
            <a:r>
              <a:rPr lang="en-AU" sz="6400" i="1" dirty="0"/>
              <a:t>The Routledge Handbook of Chinese Second Language Acquisition</a:t>
            </a:r>
            <a:r>
              <a:rPr lang="en-AU" sz="6400" dirty="0"/>
              <a:t>. London: Routledge.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400" dirty="0"/>
              <a:t>Liang, S. Y. (2009). The Acquisition of Chinese Nominal Classifier Systems By L2 Adult Learners. (</a:t>
            </a:r>
            <a:r>
              <a:rPr lang="en-AU" sz="6400" dirty="0" err="1"/>
              <a:t>Unplished</a:t>
            </a:r>
            <a:r>
              <a:rPr lang="en-AU" sz="6400" dirty="0"/>
              <a:t> PhD thesis). University of Texas Arlington, the USA.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400" dirty="0"/>
              <a:t>Krashen, S. (1981). </a:t>
            </a:r>
            <a:r>
              <a:rPr lang="en-AU" sz="6400" i="1" dirty="0"/>
              <a:t>Second Language Acquisition and Second Language Learning</a:t>
            </a:r>
            <a:r>
              <a:rPr lang="en-AU" sz="6400" dirty="0"/>
              <a:t>. Pergamon, Oxford: Oxford University Press.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400" dirty="0" err="1"/>
              <a:t>Pienemann</a:t>
            </a:r>
            <a:r>
              <a:rPr lang="en-AU" sz="6400" dirty="0"/>
              <a:t>, M. (Ed.). (2005). </a:t>
            </a:r>
            <a:r>
              <a:rPr lang="en-AU" sz="6400" i="1" dirty="0"/>
              <a:t>Cross-linguistic aspects of Processability Theory</a:t>
            </a:r>
            <a:r>
              <a:rPr lang="en-AU" sz="6400" dirty="0"/>
              <a:t> (Vol. 30). Amsterdam: John </a:t>
            </a:r>
            <a:r>
              <a:rPr lang="en-AU" sz="6400" dirty="0" err="1"/>
              <a:t>Benjamins</a:t>
            </a:r>
            <a:r>
              <a:rPr lang="en-AU" sz="6400" dirty="0"/>
              <a:t> Publishing.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400" dirty="0" err="1"/>
              <a:t>Saalbach</a:t>
            </a:r>
            <a:r>
              <a:rPr lang="en-AU" sz="6400" dirty="0"/>
              <a:t>, H., &amp; Imai, M. (2012). The relation between linguistic categories and cognition: The case of numeral classifiers. </a:t>
            </a:r>
            <a:r>
              <a:rPr lang="en-AU" sz="6400" i="1" dirty="0"/>
              <a:t>Language and Cognitive Processes</a:t>
            </a:r>
            <a:r>
              <a:rPr lang="en-AU" sz="6400" dirty="0"/>
              <a:t>, </a:t>
            </a:r>
            <a:r>
              <a:rPr lang="en-AU" sz="6400" i="1" dirty="0"/>
              <a:t>27</a:t>
            </a:r>
            <a:r>
              <a:rPr lang="en-AU" sz="6400" dirty="0"/>
              <a:t>(3), 381-428.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400" dirty="0"/>
              <a:t>Stockwell, R</a:t>
            </a:r>
            <a:r>
              <a:rPr lang="en-US" altLang="zh-CN" sz="6400" dirty="0"/>
              <a:t>.</a:t>
            </a:r>
            <a:r>
              <a:rPr lang="en-GB" sz="6400" dirty="0"/>
              <a:t> P., Bowen, J. D</a:t>
            </a:r>
            <a:r>
              <a:rPr lang="en-US" altLang="zh-CN" sz="6400" dirty="0"/>
              <a:t>.</a:t>
            </a:r>
            <a:r>
              <a:rPr lang="en-GB" sz="6400" dirty="0"/>
              <a:t>,</a:t>
            </a:r>
            <a:r>
              <a:rPr lang="zh-CN" altLang="en-US" sz="6400" dirty="0"/>
              <a:t> </a:t>
            </a:r>
            <a:r>
              <a:rPr lang="en-US" altLang="zh-CN" sz="6400" dirty="0"/>
              <a:t>&amp;</a:t>
            </a:r>
            <a:r>
              <a:rPr lang="en-GB" sz="6400" dirty="0"/>
              <a:t> Martin,</a:t>
            </a:r>
            <a:r>
              <a:rPr lang="zh-CN" altLang="en-US" sz="6400" dirty="0"/>
              <a:t> </a:t>
            </a:r>
            <a:r>
              <a:rPr lang="en-US" altLang="zh-CN" sz="6400" dirty="0"/>
              <a:t>J.</a:t>
            </a:r>
            <a:r>
              <a:rPr lang="en-GB" sz="6400" dirty="0"/>
              <a:t> W. </a:t>
            </a:r>
            <a:r>
              <a:rPr lang="en-US" altLang="zh-CN" sz="6400" dirty="0"/>
              <a:t>(</a:t>
            </a:r>
            <a:r>
              <a:rPr lang="en-GB" sz="6400" dirty="0"/>
              <a:t>1965</a:t>
            </a:r>
            <a:r>
              <a:rPr lang="en-US" altLang="zh-CN" sz="6400" dirty="0"/>
              <a:t>)</a:t>
            </a:r>
            <a:r>
              <a:rPr lang="en-GB" sz="6400" i="1" dirty="0"/>
              <a:t>. Grammatical Structures</a:t>
            </a:r>
            <a:r>
              <a:rPr lang="zh-CN" altLang="en-US" sz="6400" i="1" dirty="0"/>
              <a:t> </a:t>
            </a:r>
            <a:r>
              <a:rPr lang="en-GB" sz="6400" i="1" dirty="0"/>
              <a:t>of English and Spanish</a:t>
            </a:r>
            <a:r>
              <a:rPr lang="en-GB" sz="6400" dirty="0"/>
              <a:t>. </a:t>
            </a:r>
            <a:r>
              <a:rPr lang="en-US" altLang="zh-CN" sz="6400" dirty="0"/>
              <a:t>Chicago:</a:t>
            </a:r>
            <a:r>
              <a:rPr lang="zh-CN" altLang="en-US" sz="6400" dirty="0"/>
              <a:t> </a:t>
            </a:r>
            <a:r>
              <a:rPr lang="en-GB" sz="6400" dirty="0"/>
              <a:t>The University of </a:t>
            </a:r>
            <a:r>
              <a:rPr lang="zh-CN" altLang="en-US" sz="6400" dirty="0"/>
              <a:t>   </a:t>
            </a:r>
            <a:r>
              <a:rPr lang="en-GB" sz="6400" dirty="0"/>
              <a:t>Chicago Press</a:t>
            </a:r>
            <a:r>
              <a:rPr lang="en-US" altLang="zh-CN" sz="6400" dirty="0"/>
              <a:t>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400" dirty="0"/>
              <a:t>Zhang, Y. (2005). Processing and formal instruction in the L2 acquisition of five Chinese grammatical morphemes. In M. </a:t>
            </a:r>
            <a:r>
              <a:rPr lang="en-AU" sz="6400" dirty="0" err="1"/>
              <a:t>Pienemann</a:t>
            </a:r>
            <a:r>
              <a:rPr lang="en-AU" sz="6400" dirty="0"/>
              <a:t> (Ed.), </a:t>
            </a:r>
            <a:r>
              <a:rPr lang="en-AU" sz="6400" i="1" dirty="0"/>
              <a:t>Cross-linguistic Aspects of Processability Theory</a:t>
            </a:r>
            <a:r>
              <a:rPr lang="en-AU" sz="6400" dirty="0"/>
              <a:t> (pp. 155-178). Amsterdam: </a:t>
            </a:r>
            <a:r>
              <a:rPr lang="en-AU" sz="6400" dirty="0" err="1"/>
              <a:t>Benjamins</a:t>
            </a:r>
            <a:r>
              <a:rPr lang="en-AU" sz="6400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41E70-15DF-5D46-8B01-A255132E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212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5B679-F23B-B240-8C7B-30B9DC8ED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22379"/>
            <a:ext cx="9601200" cy="1485900"/>
          </a:xfrm>
        </p:spPr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 </a:t>
            </a:r>
            <a:r>
              <a:rPr lang="en-US" altLang="zh-CN" dirty="0"/>
              <a:t>Literature</a:t>
            </a:r>
            <a:r>
              <a:rPr lang="zh-CN" altLang="en-US" dirty="0"/>
              <a:t> </a:t>
            </a:r>
            <a:r>
              <a:rPr lang="en-US" altLang="zh-CN" dirty="0"/>
              <a:t>review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9CC4E0-3A3F-134A-857D-B1125076E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25" name="Content Placeholder 24">
            <a:extLst>
              <a:ext uri="{FF2B5EF4-FFF2-40B4-BE49-F238E27FC236}">
                <a16:creationId xmlns:a16="http://schemas.microsoft.com/office/drawing/2014/main" id="{531DEF2C-81C5-2B4D-8060-B6AAE4A7DF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299590"/>
              </p:ext>
            </p:extLst>
          </p:nvPr>
        </p:nvGraphicFramePr>
        <p:xfrm>
          <a:off x="2713702" y="1779719"/>
          <a:ext cx="8259097" cy="243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A1192CE6-8012-6E49-85DE-E14ADD51D317}"/>
              </a:ext>
            </a:extLst>
          </p:cNvPr>
          <p:cNvSpPr txBox="1"/>
          <p:nvPr/>
        </p:nvSpPr>
        <p:spPr>
          <a:xfrm>
            <a:off x="9472736" y="3858946"/>
            <a:ext cx="2141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A5E088-F633-3949-8963-BEEBC14D1345}"/>
              </a:ext>
            </a:extLst>
          </p:cNvPr>
          <p:cNvSpPr txBox="1">
            <a:spLocks/>
          </p:cNvSpPr>
          <p:nvPr/>
        </p:nvSpPr>
        <p:spPr>
          <a:xfrm>
            <a:off x="1467828" y="1267566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/>
              <a:t>2.1</a:t>
            </a:r>
            <a:r>
              <a:rPr lang="zh-CN" altLang="en-US" b="1" dirty="0"/>
              <a:t> </a:t>
            </a:r>
            <a:r>
              <a:rPr lang="en-US" altLang="zh-CN" b="1" dirty="0"/>
              <a:t>Crosslinguistic</a:t>
            </a:r>
            <a:r>
              <a:rPr lang="zh-CN" altLang="en-US" b="1" dirty="0"/>
              <a:t> </a:t>
            </a:r>
            <a:r>
              <a:rPr lang="en-US" altLang="zh-CN" b="1" dirty="0"/>
              <a:t>influence</a:t>
            </a:r>
            <a:r>
              <a:rPr lang="zh-CN" altLang="en-US" b="1" dirty="0"/>
              <a:t> </a:t>
            </a:r>
            <a:r>
              <a:rPr lang="en-US" altLang="zh-CN" b="1" dirty="0"/>
              <a:t>(CLI)</a:t>
            </a:r>
            <a:endParaRPr lang="en-AU" altLang="zh-CN" b="1" dirty="0"/>
          </a:p>
          <a:p>
            <a:pPr marL="0" indent="0">
              <a:buFont typeface="Franklin Gothic Book" panose="020B0503020102020204" pitchFamily="34" charset="0"/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46A6F8-2A1F-1D4A-89D6-9568B3D9C2F4}"/>
              </a:ext>
            </a:extLst>
          </p:cNvPr>
          <p:cNvSpPr/>
          <p:nvPr/>
        </p:nvSpPr>
        <p:spPr>
          <a:xfrm>
            <a:off x="2784615" y="2776802"/>
            <a:ext cx="37020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/>
              <a:t>C</a:t>
            </a:r>
            <a:r>
              <a:rPr lang="en-AU" i="1" dirty="0" err="1"/>
              <a:t>ontrastive</a:t>
            </a:r>
            <a:r>
              <a:rPr lang="en-AU" i="1" dirty="0"/>
              <a:t> analysis hypothesis </a:t>
            </a:r>
            <a:r>
              <a:rPr lang="en-AU" dirty="0"/>
              <a:t>(CAH</a:t>
            </a:r>
            <a:r>
              <a:rPr lang="en-US" altLang="zh-CN" dirty="0"/>
              <a:t>):</a:t>
            </a:r>
            <a:r>
              <a:rPr lang="zh-CN" altLang="en-US" dirty="0"/>
              <a:t> </a:t>
            </a:r>
            <a:r>
              <a:rPr lang="en-AU" dirty="0"/>
              <a:t>similarities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differences</a:t>
            </a:r>
            <a:r>
              <a:rPr lang="en-AU" dirty="0"/>
              <a:t> make L2 acquisition easier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difficult</a:t>
            </a:r>
            <a:r>
              <a:rPr lang="zh-CN" altLang="en-US" dirty="0"/>
              <a:t> </a:t>
            </a:r>
            <a:r>
              <a:rPr lang="en-US" altLang="zh-CN" dirty="0"/>
              <a:t>respectively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 err="1"/>
              <a:t>Lado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1957).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82CE9F-F8EE-064F-846B-9385781365B8}"/>
              </a:ext>
            </a:extLst>
          </p:cNvPr>
          <p:cNvSpPr/>
          <p:nvPr/>
        </p:nvSpPr>
        <p:spPr>
          <a:xfrm>
            <a:off x="7311577" y="2915302"/>
            <a:ext cx="3508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L1-L2 similarities impede L2 learning given a </a:t>
            </a:r>
            <a:r>
              <a:rPr lang="en-AU" i="1" dirty="0"/>
              <a:t>prerequisite</a:t>
            </a:r>
            <a:r>
              <a:rPr lang="en-AU" dirty="0"/>
              <a:t> that similarities in languages </a:t>
            </a:r>
            <a:r>
              <a:rPr lang="en-US" altLang="zh-CN" dirty="0"/>
              <a:t>incur</a:t>
            </a:r>
            <a:r>
              <a:rPr lang="en-AU" dirty="0"/>
              <a:t> confusions</a:t>
            </a:r>
            <a:r>
              <a:rPr lang="zh-CN" altLang="en-US" dirty="0"/>
              <a:t> </a:t>
            </a:r>
            <a:r>
              <a:rPr lang="en-US" altLang="zh-CN" dirty="0"/>
              <a:t>(Anderson,</a:t>
            </a:r>
            <a:r>
              <a:rPr lang="zh-CN" altLang="en-US" dirty="0"/>
              <a:t> </a:t>
            </a:r>
            <a:r>
              <a:rPr lang="en-US" altLang="zh-CN" dirty="0"/>
              <a:t>1984).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7177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53162CE-FBAF-6F48-840C-501A1E53BD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638246"/>
              </p:ext>
            </p:extLst>
          </p:nvPr>
        </p:nvGraphicFramePr>
        <p:xfrm>
          <a:off x="1371600" y="990600"/>
          <a:ext cx="10279626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CBB3B-72BA-0E43-8543-83E173FD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6CE691-0D70-6949-B449-7DE706DC09E3}"/>
              </a:ext>
            </a:extLst>
          </p:cNvPr>
          <p:cNvSpPr txBox="1">
            <a:spLocks/>
          </p:cNvSpPr>
          <p:nvPr/>
        </p:nvSpPr>
        <p:spPr>
          <a:xfrm>
            <a:off x="1524000" y="8382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2.</a:t>
            </a:r>
            <a:r>
              <a:rPr lang="zh-CN" altLang="en-US" dirty="0"/>
              <a:t> </a:t>
            </a:r>
            <a:r>
              <a:rPr lang="en-US" altLang="zh-CN" dirty="0"/>
              <a:t>Literature</a:t>
            </a:r>
            <a:r>
              <a:rPr lang="zh-CN" altLang="en-US" dirty="0"/>
              <a:t> </a:t>
            </a:r>
            <a:r>
              <a:rPr lang="en-US" altLang="zh-CN" dirty="0"/>
              <a:t>review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7E426E-3117-4649-BC72-30C356DF4BE2}"/>
              </a:ext>
            </a:extLst>
          </p:cNvPr>
          <p:cNvSpPr txBox="1">
            <a:spLocks/>
          </p:cNvSpPr>
          <p:nvPr/>
        </p:nvSpPr>
        <p:spPr>
          <a:xfrm>
            <a:off x="1371600" y="158115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/>
              <a:t>2.2</a:t>
            </a:r>
            <a:r>
              <a:rPr lang="zh-CN" altLang="en-US" b="1" dirty="0"/>
              <a:t> </a:t>
            </a:r>
            <a:r>
              <a:rPr lang="en-US" altLang="zh-CN" b="1" dirty="0"/>
              <a:t>Sequential</a:t>
            </a:r>
            <a:r>
              <a:rPr lang="zh-CN" altLang="en-US" b="1" dirty="0"/>
              <a:t> </a:t>
            </a:r>
            <a:r>
              <a:rPr lang="en-US" altLang="zh-CN" b="1" dirty="0"/>
              <a:t>acquisition</a:t>
            </a:r>
            <a:r>
              <a:rPr lang="zh-CN" altLang="en-US" b="1" dirty="0"/>
              <a:t> </a:t>
            </a:r>
            <a:endParaRPr lang="en-AU" altLang="zh-CN" b="1" dirty="0"/>
          </a:p>
          <a:p>
            <a:pPr marL="0" indent="0">
              <a:buFont typeface="Franklin Gothic Book" panose="020B0503020102020204" pitchFamily="34" charset="0"/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2F591D-47E2-2D43-A3EE-F332193A5253}"/>
              </a:ext>
            </a:extLst>
          </p:cNvPr>
          <p:cNvSpPr txBox="1"/>
          <p:nvPr/>
        </p:nvSpPr>
        <p:spPr>
          <a:xfrm>
            <a:off x="8422523" y="3735977"/>
            <a:ext cx="3304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/>
              <a:t>animate human, animate non-human, shape</a:t>
            </a:r>
            <a:r>
              <a:rPr lang="en-AU" dirty="0"/>
              <a:t> and </a:t>
            </a:r>
            <a:r>
              <a:rPr lang="en-AU" i="1" dirty="0"/>
              <a:t>function 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738B1A-9BB4-BC43-9DBF-E5B4CB4F4FA4}"/>
              </a:ext>
            </a:extLst>
          </p:cNvPr>
          <p:cNvSpPr txBox="1"/>
          <p:nvPr/>
        </p:nvSpPr>
        <p:spPr>
          <a:xfrm>
            <a:off x="1371600" y="3634085"/>
            <a:ext cx="3122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predictable order, and it was not</a:t>
            </a:r>
            <a:r>
              <a:rPr lang="zh-CN" altLang="en-US" dirty="0"/>
              <a:t> </a:t>
            </a:r>
            <a:r>
              <a:rPr lang="en-AU" dirty="0"/>
              <a:t>influenced by instruction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6CD241-0942-C84F-9807-07FEDB169FDC}"/>
              </a:ext>
            </a:extLst>
          </p:cNvPr>
          <p:cNvSpPr txBox="1"/>
          <p:nvPr/>
        </p:nvSpPr>
        <p:spPr>
          <a:xfrm>
            <a:off x="5054904" y="3735977"/>
            <a:ext cx="3122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undergo certain distinct developmental stages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823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CBB3B-72BA-0E43-8543-83E173FD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6CE691-0D70-6949-B449-7DE706DC09E3}"/>
              </a:ext>
            </a:extLst>
          </p:cNvPr>
          <p:cNvSpPr txBox="1">
            <a:spLocks/>
          </p:cNvSpPr>
          <p:nvPr/>
        </p:nvSpPr>
        <p:spPr>
          <a:xfrm>
            <a:off x="1524000" y="8382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2.</a:t>
            </a:r>
            <a:r>
              <a:rPr lang="zh-CN" altLang="en-US" dirty="0"/>
              <a:t> </a:t>
            </a:r>
            <a:r>
              <a:rPr lang="en-US" altLang="zh-CN" dirty="0"/>
              <a:t>Literature</a:t>
            </a:r>
            <a:r>
              <a:rPr lang="zh-CN" altLang="en-US" dirty="0"/>
              <a:t> </a:t>
            </a:r>
            <a:r>
              <a:rPr lang="en-US" altLang="zh-CN" dirty="0"/>
              <a:t>review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7E426E-3117-4649-BC72-30C356DF4BE2}"/>
              </a:ext>
            </a:extLst>
          </p:cNvPr>
          <p:cNvSpPr txBox="1">
            <a:spLocks/>
          </p:cNvSpPr>
          <p:nvPr/>
        </p:nvSpPr>
        <p:spPr>
          <a:xfrm>
            <a:off x="1467828" y="158115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/>
              <a:t>2.3</a:t>
            </a:r>
            <a:r>
              <a:rPr lang="zh-CN" altLang="en-US" b="1" dirty="0"/>
              <a:t> </a:t>
            </a:r>
            <a:r>
              <a:rPr lang="en-US" altLang="zh-CN" b="1" dirty="0"/>
              <a:t>Overview</a:t>
            </a:r>
            <a:r>
              <a:rPr lang="zh-CN" altLang="en-US" b="1" dirty="0"/>
              <a:t> </a:t>
            </a:r>
            <a:r>
              <a:rPr lang="en-US" altLang="zh-CN" b="1" dirty="0"/>
              <a:t>of</a:t>
            </a:r>
            <a:r>
              <a:rPr lang="zh-CN" altLang="en-US" b="1" dirty="0"/>
              <a:t> </a:t>
            </a:r>
            <a:r>
              <a:rPr lang="en-US" altLang="zh-CN" b="1" dirty="0"/>
              <a:t>factors</a:t>
            </a:r>
            <a:r>
              <a:rPr lang="zh-CN" altLang="en-US" b="1" dirty="0"/>
              <a:t> </a:t>
            </a:r>
            <a:r>
              <a:rPr lang="en-US" altLang="zh-CN" b="1" dirty="0"/>
              <a:t>that</a:t>
            </a:r>
            <a:r>
              <a:rPr lang="zh-CN" altLang="en-US" b="1" dirty="0"/>
              <a:t> </a:t>
            </a:r>
            <a:r>
              <a:rPr lang="en-US" altLang="zh-CN" b="1" dirty="0"/>
              <a:t>influence</a:t>
            </a:r>
            <a:r>
              <a:rPr lang="zh-CN" altLang="en-US" b="1" dirty="0"/>
              <a:t> </a:t>
            </a:r>
            <a:r>
              <a:rPr lang="en-US" altLang="zh-CN" b="1" dirty="0"/>
              <a:t>classifier</a:t>
            </a:r>
            <a:r>
              <a:rPr lang="zh-CN" altLang="en-US" b="1" dirty="0"/>
              <a:t> </a:t>
            </a:r>
            <a:r>
              <a:rPr lang="en-US" altLang="zh-CN" b="1" dirty="0"/>
              <a:t>acquisition</a:t>
            </a:r>
            <a:r>
              <a:rPr lang="zh-CN" altLang="en-US" b="1" dirty="0"/>
              <a:t> </a:t>
            </a:r>
            <a:endParaRPr lang="en-AU" altLang="zh-CN" b="1" dirty="0"/>
          </a:p>
          <a:p>
            <a:pPr marL="0" indent="0">
              <a:buFont typeface="Franklin Gothic Book" panose="020B0503020102020204" pitchFamily="34" charset="0"/>
              <a:buNone/>
            </a:pPr>
            <a:endParaRPr lang="en-US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596EA79-BFF3-E248-BAEE-C4C5572DB8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560862"/>
              </p:ext>
            </p:extLst>
          </p:nvPr>
        </p:nvGraphicFramePr>
        <p:xfrm>
          <a:off x="1268283" y="1114413"/>
          <a:ext cx="10972800" cy="4566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B8435C5-741A-9D46-8D96-3CAC6B52E9BE}"/>
              </a:ext>
            </a:extLst>
          </p:cNvPr>
          <p:cNvSpPr/>
          <p:nvPr/>
        </p:nvSpPr>
        <p:spPr>
          <a:xfrm>
            <a:off x="2830105" y="3981443"/>
            <a:ext cx="2295286" cy="145750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06332A2-C814-444F-82A5-0BFCFC2538E9}"/>
              </a:ext>
            </a:extLst>
          </p:cNvPr>
          <p:cNvGrpSpPr/>
          <p:nvPr/>
        </p:nvGrpSpPr>
        <p:grpSpPr>
          <a:xfrm>
            <a:off x="2987845" y="4200016"/>
            <a:ext cx="2326203" cy="1457507"/>
            <a:chOff x="227329" y="1675665"/>
            <a:chExt cx="2326203" cy="145750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FCB1B2D-5C80-C349-ABAE-C4D89DEA62AE}"/>
                </a:ext>
              </a:extLst>
            </p:cNvPr>
            <p:cNvSpPr/>
            <p:nvPr/>
          </p:nvSpPr>
          <p:spPr>
            <a:xfrm>
              <a:off x="258246" y="1675665"/>
              <a:ext cx="2295286" cy="14575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id="{7B132DA0-D2D9-FB4E-A717-7374A63F635F}"/>
                </a:ext>
              </a:extLst>
            </p:cNvPr>
            <p:cNvSpPr txBox="1"/>
            <p:nvPr/>
          </p:nvSpPr>
          <p:spPr>
            <a:xfrm>
              <a:off x="227329" y="1675665"/>
              <a:ext cx="2209908" cy="13721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3100" dirty="0"/>
                <a:t>T</a:t>
              </a:r>
              <a:r>
                <a:rPr lang="en-US" altLang="zh-CN" sz="3100" kern="1200" baseline="0" dirty="0"/>
                <a:t>ask</a:t>
              </a:r>
              <a:r>
                <a:rPr lang="zh-CN" altLang="en-US" sz="3100" kern="1200" baseline="0" dirty="0"/>
                <a:t> </a:t>
              </a:r>
              <a:r>
                <a:rPr lang="en-US" altLang="zh-CN" sz="3100" kern="1200" baseline="0" dirty="0"/>
                <a:t>type</a:t>
              </a:r>
              <a:endParaRPr lang="en-AU" sz="3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39027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CDBEA-3915-5749-A815-79CD5F549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38299"/>
            <a:ext cx="9601200" cy="481508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AU" altLang="zh-CN" dirty="0"/>
          </a:p>
          <a:p>
            <a:pPr marL="457200" indent="-457200">
              <a:buFont typeface="+mj-lt"/>
              <a:buAutoNum type="arabicParenR"/>
            </a:pPr>
            <a:r>
              <a:rPr lang="en-US" altLang="zh-CN" dirty="0"/>
              <a:t>Does</a:t>
            </a:r>
            <a:r>
              <a:rPr lang="zh-CN" altLang="en-US" dirty="0"/>
              <a:t> </a:t>
            </a:r>
            <a:r>
              <a:rPr lang="en-US" altLang="zh-CN" dirty="0"/>
              <a:t>L1</a:t>
            </a:r>
            <a:r>
              <a:rPr lang="zh-CN" altLang="en-US" dirty="0"/>
              <a:t> </a:t>
            </a:r>
            <a:r>
              <a:rPr lang="en-US" altLang="zh-CN" dirty="0"/>
              <a:t>affect</a:t>
            </a:r>
            <a:r>
              <a:rPr lang="zh-CN" altLang="en-US" dirty="0"/>
              <a:t> </a:t>
            </a:r>
            <a:r>
              <a:rPr lang="en-US" altLang="zh-CN" dirty="0"/>
              <a:t>classifiers</a:t>
            </a:r>
            <a:r>
              <a:rPr lang="zh-CN" altLang="en-US" dirty="0"/>
              <a:t> </a:t>
            </a:r>
            <a:r>
              <a:rPr lang="en-US" altLang="zh-CN" dirty="0"/>
              <a:t>acquisition?</a:t>
            </a:r>
            <a:r>
              <a:rPr lang="zh-CN" altLang="en-US" dirty="0"/>
              <a:t> </a:t>
            </a:r>
            <a:endParaRPr lang="en-US" altLang="zh-CN" dirty="0"/>
          </a:p>
          <a:p>
            <a:pPr marL="457200" indent="-457200">
              <a:buFont typeface="+mj-lt"/>
              <a:buAutoNum type="arabicParenR"/>
            </a:pP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tasks</a:t>
            </a:r>
            <a:r>
              <a:rPr lang="zh-CN" altLang="en-US" dirty="0"/>
              <a:t> </a:t>
            </a:r>
            <a:r>
              <a:rPr lang="en-US" altLang="zh-CN" dirty="0"/>
              <a:t>influence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test</a:t>
            </a:r>
            <a:r>
              <a:rPr lang="zh-CN" altLang="en-US" dirty="0"/>
              <a:t> </a:t>
            </a:r>
            <a:r>
              <a:rPr lang="en-US" altLang="zh-CN" dirty="0"/>
              <a:t>performance?</a:t>
            </a:r>
            <a:r>
              <a:rPr lang="zh-CN" altLang="en-US" dirty="0"/>
              <a:t> </a:t>
            </a:r>
            <a:endParaRPr lang="en-US" altLang="zh-CN" dirty="0"/>
          </a:p>
          <a:p>
            <a:pPr marL="457200" indent="-457200">
              <a:buFont typeface="+mj-lt"/>
              <a:buAutoNum type="arabicParenR"/>
            </a:pP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developmental</a:t>
            </a:r>
            <a:r>
              <a:rPr lang="zh-CN" altLang="en-US" dirty="0"/>
              <a:t> </a:t>
            </a:r>
            <a:r>
              <a:rPr lang="en-US" altLang="zh-CN" dirty="0"/>
              <a:t>sequence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acquiring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types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classifiers?</a:t>
            </a:r>
          </a:p>
          <a:p>
            <a:pPr marL="457200" indent="-457200">
              <a:buFont typeface="+mj-lt"/>
              <a:buAutoNum type="arabicParenR"/>
            </a:pP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individual</a:t>
            </a:r>
            <a:r>
              <a:rPr lang="zh-CN" altLang="en-US" dirty="0"/>
              <a:t> </a:t>
            </a:r>
            <a:r>
              <a:rPr lang="en-US" altLang="zh-CN" dirty="0"/>
              <a:t>differences</a:t>
            </a:r>
            <a:r>
              <a:rPr lang="zh-CN" altLang="en-US" dirty="0"/>
              <a:t> </a:t>
            </a:r>
            <a:r>
              <a:rPr lang="en-US" altLang="zh-CN" dirty="0"/>
              <a:t>affect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acquisition?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641B5-9AAB-F548-87BD-354C26FF0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C39B628-2038-2E48-9383-F01128D9E856}"/>
              </a:ext>
            </a:extLst>
          </p:cNvPr>
          <p:cNvSpPr txBox="1">
            <a:spLocks/>
          </p:cNvSpPr>
          <p:nvPr/>
        </p:nvSpPr>
        <p:spPr>
          <a:xfrm>
            <a:off x="1524000" y="8382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2.</a:t>
            </a:r>
            <a:r>
              <a:rPr lang="zh-CN" altLang="en-US" dirty="0"/>
              <a:t> </a:t>
            </a:r>
            <a:r>
              <a:rPr lang="en-US" altLang="zh-CN" dirty="0"/>
              <a:t>Literature</a:t>
            </a:r>
            <a:r>
              <a:rPr lang="zh-CN" altLang="en-US" dirty="0"/>
              <a:t> </a:t>
            </a:r>
            <a:r>
              <a:rPr lang="en-US" altLang="zh-CN" dirty="0"/>
              <a:t>review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A1AE11-268A-EE4E-BC79-603D24CD85F1}"/>
              </a:ext>
            </a:extLst>
          </p:cNvPr>
          <p:cNvSpPr/>
          <p:nvPr/>
        </p:nvSpPr>
        <p:spPr>
          <a:xfrm>
            <a:off x="1524000" y="1638299"/>
            <a:ext cx="2839175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Wingdings" pitchFamily="2" charset="2"/>
              <a:buChar char="§"/>
            </a:pPr>
            <a:r>
              <a:rPr lang="en-US" b="1" dirty="0"/>
              <a:t>2.</a:t>
            </a:r>
            <a:r>
              <a:rPr lang="en-US" altLang="zh-CN" b="1" dirty="0"/>
              <a:t>4</a:t>
            </a:r>
            <a:r>
              <a:rPr lang="zh-CN" altLang="en-US" b="1" dirty="0"/>
              <a:t> </a:t>
            </a:r>
            <a:r>
              <a:rPr lang="en-US" altLang="zh-CN" b="1" dirty="0"/>
              <a:t>Research</a:t>
            </a:r>
            <a:r>
              <a:rPr lang="zh-CN" altLang="en-US" b="1" dirty="0"/>
              <a:t> </a:t>
            </a:r>
            <a:r>
              <a:rPr lang="en-US" altLang="zh-CN" b="1" dirty="0"/>
              <a:t>questions</a:t>
            </a:r>
            <a:r>
              <a:rPr lang="zh-CN" altLang="en-US" b="1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746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BB296-0CA8-3B4A-B654-A03EA94CB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zh-CN" altLang="en-US" dirty="0"/>
              <a:t> </a:t>
            </a:r>
            <a:r>
              <a:rPr lang="en-US" altLang="zh-CN" dirty="0"/>
              <a:t>Methodology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09767-541F-3D4A-8E81-06AF2BC30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430" y="1428750"/>
            <a:ext cx="10890169" cy="3581400"/>
          </a:xfrm>
        </p:spPr>
        <p:txBody>
          <a:bodyPr/>
          <a:lstStyle/>
          <a:p>
            <a:r>
              <a:rPr lang="en-US" altLang="zh-CN" dirty="0"/>
              <a:t>3.1</a:t>
            </a:r>
            <a:r>
              <a:rPr lang="zh-CN" altLang="en-US" dirty="0"/>
              <a:t> </a:t>
            </a:r>
            <a:r>
              <a:rPr lang="en-US" altLang="zh-CN" dirty="0"/>
              <a:t>Participants:</a:t>
            </a:r>
            <a:r>
              <a:rPr lang="zh-CN" altLang="en-US" dirty="0"/>
              <a:t> </a:t>
            </a:r>
            <a:r>
              <a:rPr lang="en-US" altLang="zh-CN" dirty="0"/>
              <a:t>50</a:t>
            </a:r>
            <a:r>
              <a:rPr lang="zh-CN" altLang="en-US" dirty="0"/>
              <a:t> </a:t>
            </a:r>
            <a:r>
              <a:rPr lang="en-US" altLang="zh-CN" dirty="0"/>
              <a:t>adult</a:t>
            </a:r>
            <a:r>
              <a:rPr lang="zh-CN" altLang="en-US" dirty="0"/>
              <a:t> </a:t>
            </a:r>
            <a:r>
              <a:rPr lang="en-US" altLang="zh-CN" dirty="0"/>
              <a:t>Chinese</a:t>
            </a:r>
            <a:r>
              <a:rPr lang="zh-CN" altLang="en-US" dirty="0"/>
              <a:t> </a:t>
            </a:r>
            <a:r>
              <a:rPr lang="en-US" altLang="zh-CN" dirty="0"/>
              <a:t>L2</a:t>
            </a:r>
            <a:r>
              <a:rPr lang="zh-CN" altLang="en-US" dirty="0"/>
              <a:t> </a:t>
            </a:r>
            <a:r>
              <a:rPr lang="en-US" altLang="zh-CN" dirty="0"/>
              <a:t>learners</a:t>
            </a:r>
            <a:r>
              <a:rPr lang="en-AU" dirty="0"/>
              <a:t> </a:t>
            </a:r>
            <a:r>
              <a:rPr lang="en-US" altLang="zh-CN" dirty="0"/>
              <a:t>(</a:t>
            </a:r>
            <a:r>
              <a:rPr lang="en-AU" dirty="0"/>
              <a:t>16 males and 34 females, mean age 21.54, age range 18-34</a:t>
            </a:r>
            <a:r>
              <a:rPr lang="en-US" altLang="zh-CN" dirty="0"/>
              <a:t>),</a:t>
            </a:r>
            <a:r>
              <a:rPr lang="zh-CN" altLang="en-US" dirty="0"/>
              <a:t> </a:t>
            </a:r>
            <a:r>
              <a:rPr lang="en-US" altLang="zh-CN" dirty="0"/>
              <a:t>HSK</a:t>
            </a:r>
            <a:r>
              <a:rPr lang="zh-CN" altLang="en-US" dirty="0"/>
              <a:t> </a:t>
            </a:r>
            <a:r>
              <a:rPr lang="en-US" altLang="zh-CN" dirty="0"/>
              <a:t>3-4</a:t>
            </a:r>
            <a:r>
              <a:rPr lang="zh-CN" altLang="en-US" dirty="0"/>
              <a:t> </a:t>
            </a:r>
            <a:r>
              <a:rPr lang="en-US" altLang="zh-CN" dirty="0"/>
              <a:t>(intermediate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Chinese)</a:t>
            </a:r>
          </a:p>
          <a:p>
            <a:pPr marL="0" indent="0">
              <a:buNone/>
            </a:pPr>
            <a:r>
              <a:rPr lang="zh-CN" altLang="en-US" dirty="0"/>
              <a:t>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32D13-8BD4-FB40-8FA7-66FBECAB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7</a:t>
            </a:fld>
            <a:endParaRPr lang="en-US" dirty="0"/>
          </a:p>
        </p:txBody>
      </p:sp>
      <p:pic>
        <p:nvPicPr>
          <p:cNvPr id="1028" name="Picture 4" descr="world map">
            <a:extLst>
              <a:ext uri="{FF2B5EF4-FFF2-40B4-BE49-F238E27FC236}">
                <a16:creationId xmlns:a16="http://schemas.microsoft.com/office/drawing/2014/main" id="{A5331EA4-B7A8-4240-AE82-B098B2FC1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838" y="2171701"/>
            <a:ext cx="8833081" cy="428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phic 12" descr="Marker">
            <a:extLst>
              <a:ext uri="{FF2B5EF4-FFF2-40B4-BE49-F238E27FC236}">
                <a16:creationId xmlns:a16="http://schemas.microsoft.com/office/drawing/2014/main" id="{ADF5006A-8BF0-7944-A0C0-872F64AE3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75317" y="3460589"/>
            <a:ext cx="804664" cy="804664"/>
          </a:xfrm>
          <a:prstGeom prst="rect">
            <a:avLst/>
          </a:prstGeom>
        </p:spPr>
      </p:pic>
      <p:pic>
        <p:nvPicPr>
          <p:cNvPr id="15" name="Graphic 14" descr="Marker">
            <a:extLst>
              <a:ext uri="{FF2B5EF4-FFF2-40B4-BE49-F238E27FC236}">
                <a16:creationId xmlns:a16="http://schemas.microsoft.com/office/drawing/2014/main" id="{F3DD910E-64B5-FE43-9909-7879D3AFC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89398" y="5010150"/>
            <a:ext cx="757975" cy="757975"/>
          </a:xfrm>
          <a:prstGeom prst="rect">
            <a:avLst/>
          </a:prstGeom>
        </p:spPr>
      </p:pic>
      <p:pic>
        <p:nvPicPr>
          <p:cNvPr id="17" name="Graphic 16" descr="Marker">
            <a:extLst>
              <a:ext uri="{FF2B5EF4-FFF2-40B4-BE49-F238E27FC236}">
                <a16:creationId xmlns:a16="http://schemas.microsoft.com/office/drawing/2014/main" id="{671F97BE-A070-0C48-9865-0440DF6DE4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52660" y="3762216"/>
            <a:ext cx="804664" cy="804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557CBB-CAA1-834D-B30F-D8DB6768B08A}"/>
              </a:ext>
            </a:extLst>
          </p:cNvPr>
          <p:cNvSpPr txBox="1"/>
          <p:nvPr/>
        </p:nvSpPr>
        <p:spPr>
          <a:xfrm>
            <a:off x="7738432" y="6426685"/>
            <a:ext cx="410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altLang="zh-CN" dirty="0"/>
              <a:t>opyright</a:t>
            </a:r>
            <a:r>
              <a:rPr lang="en-US" dirty="0"/>
              <a:t>: 2018 </a:t>
            </a:r>
            <a:r>
              <a:rPr lang="en-US" dirty="0" err="1"/>
              <a:t>Geology.com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9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09767-541F-3D4A-8E81-06AF2BC30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431" y="1428750"/>
            <a:ext cx="9601200" cy="3581400"/>
          </a:xfrm>
        </p:spPr>
        <p:txBody>
          <a:bodyPr/>
          <a:lstStyle/>
          <a:p>
            <a:r>
              <a:rPr lang="en-US" altLang="zh-CN" dirty="0"/>
              <a:t>3.2</a:t>
            </a:r>
            <a:r>
              <a:rPr lang="zh-CN" altLang="en-US" dirty="0"/>
              <a:t> </a:t>
            </a:r>
            <a:r>
              <a:rPr lang="en-US" altLang="zh-CN" dirty="0"/>
              <a:t>Materials:</a:t>
            </a:r>
            <a:r>
              <a:rPr lang="zh-CN" altLang="en-US" dirty="0"/>
              <a:t> </a:t>
            </a:r>
            <a:r>
              <a:rPr lang="en-US" altLang="zh-CN" dirty="0"/>
              <a:t>Chinese</a:t>
            </a:r>
            <a:r>
              <a:rPr lang="zh-CN" altLang="en-US" dirty="0"/>
              <a:t> </a:t>
            </a:r>
            <a:r>
              <a:rPr lang="en-US" altLang="zh-CN" dirty="0"/>
              <a:t>language</a:t>
            </a:r>
            <a:r>
              <a:rPr lang="zh-CN" altLang="en-US" dirty="0"/>
              <a:t> </a:t>
            </a:r>
            <a:r>
              <a:rPr lang="en-US" altLang="zh-CN" dirty="0"/>
              <a:t>test</a:t>
            </a:r>
            <a:r>
              <a:rPr lang="zh-CN" altLang="en-US" dirty="0"/>
              <a:t> </a:t>
            </a:r>
            <a:r>
              <a:rPr lang="en-US" altLang="zh-CN" dirty="0"/>
              <a:t>concerning</a:t>
            </a:r>
            <a:r>
              <a:rPr lang="zh-CN" altLang="en-US" dirty="0"/>
              <a:t> </a:t>
            </a:r>
            <a:r>
              <a:rPr lang="en-US" altLang="zh-CN" dirty="0"/>
              <a:t>classifiers</a:t>
            </a:r>
          </a:p>
          <a:p>
            <a:pPr marL="0" indent="0">
              <a:buNone/>
            </a:pPr>
            <a:r>
              <a:rPr lang="zh-CN" altLang="en-US" dirty="0"/>
              <a:t>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32D13-8BD4-FB40-8FA7-66FBECAB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BBB296-0CA8-3B4A-B654-A03EA94CBB90}"/>
              </a:ext>
            </a:extLst>
          </p:cNvPr>
          <p:cNvSpPr>
            <a:spLocks noGrp="1"/>
          </p:cNvSpPr>
          <p:nvPr/>
        </p:nvSpPr>
        <p:spPr>
          <a:xfrm>
            <a:off x="1233379" y="831492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3.</a:t>
            </a:r>
            <a:r>
              <a:rPr lang="zh-CN" altLang="en-US" dirty="0"/>
              <a:t> </a:t>
            </a:r>
            <a:r>
              <a:rPr lang="en-US" altLang="zh-CN" dirty="0"/>
              <a:t>Methodology</a:t>
            </a:r>
            <a:endParaRPr lang="en-US" dirty="0"/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id="{9C248B55-9BD0-F04F-ABFD-C08D98ACF8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362" y="2003467"/>
            <a:ext cx="3682669" cy="4449919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8487905-17DB-2B45-BBB9-8B3CB53A3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505199"/>
              </p:ext>
            </p:extLst>
          </p:nvPr>
        </p:nvGraphicFramePr>
        <p:xfrm>
          <a:off x="6733057" y="2061176"/>
          <a:ext cx="3852618" cy="4392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3823">
                  <a:extLst>
                    <a:ext uri="{9D8B030D-6E8A-4147-A177-3AD203B41FA5}">
                      <a16:colId xmlns:a16="http://schemas.microsoft.com/office/drawing/2014/main" val="1343507236"/>
                    </a:ext>
                  </a:extLst>
                </a:gridCol>
                <a:gridCol w="727007">
                  <a:extLst>
                    <a:ext uri="{9D8B030D-6E8A-4147-A177-3AD203B41FA5}">
                      <a16:colId xmlns:a16="http://schemas.microsoft.com/office/drawing/2014/main" val="921150391"/>
                    </a:ext>
                  </a:extLst>
                </a:gridCol>
                <a:gridCol w="1894928">
                  <a:extLst>
                    <a:ext uri="{9D8B030D-6E8A-4147-A177-3AD203B41FA5}">
                      <a16:colId xmlns:a16="http://schemas.microsoft.com/office/drawing/2014/main" val="2106637384"/>
                    </a:ext>
                  </a:extLst>
                </a:gridCol>
                <a:gridCol w="666860">
                  <a:extLst>
                    <a:ext uri="{9D8B030D-6E8A-4147-A177-3AD203B41FA5}">
                      <a16:colId xmlns:a16="http://schemas.microsoft.com/office/drawing/2014/main" val="31387045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Number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Classifiers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Items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Annotation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extLst>
                  <a:ext uri="{0D108BD9-81ED-4DB2-BD59-A6C34878D82A}">
                    <a16:rowId xmlns:a16="http://schemas.microsoft.com/office/drawing/2014/main" val="2468178151"/>
                  </a:ext>
                </a:extLst>
              </a:tr>
              <a:tr h="153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1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ge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jia ‘home’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*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extLst>
                  <a:ext uri="{0D108BD9-81ED-4DB2-BD59-A6C34878D82A}">
                    <a16:rowId xmlns:a16="http://schemas.microsoft.com/office/drawing/2014/main" val="1311641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2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ge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fangjian ‘room’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extLst>
                  <a:ext uri="{0D108BD9-81ED-4DB2-BD59-A6C34878D82A}">
                    <a16:rowId xmlns:a16="http://schemas.microsoft.com/office/drawing/2014/main" val="1031041759"/>
                  </a:ext>
                </a:extLst>
              </a:tr>
              <a:tr h="153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3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zhang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zhaopian ‘pic’ture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extLst>
                  <a:ext uri="{0D108BD9-81ED-4DB2-BD59-A6C34878D82A}">
                    <a16:rowId xmlns:a16="http://schemas.microsoft.com/office/drawing/2014/main" val="3661504918"/>
                  </a:ext>
                </a:extLst>
              </a:tr>
              <a:tr h="153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4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dui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fuqi ‘couple’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*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extLst>
                  <a:ext uri="{0D108BD9-81ED-4DB2-BD59-A6C34878D82A}">
                    <a16:rowId xmlns:a16="http://schemas.microsoft.com/office/drawing/2014/main" val="2124614350"/>
                  </a:ext>
                </a:extLst>
              </a:tr>
              <a:tr h="151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5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ge/kou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ren ‘people’/ nanhai ‘guy’/ nvhai ‘girl’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*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extLst>
                  <a:ext uri="{0D108BD9-81ED-4DB2-BD59-A6C34878D82A}">
                    <a16:rowId xmlns:a16="http://schemas.microsoft.com/office/drawing/2014/main" val="354285097"/>
                  </a:ext>
                </a:extLst>
              </a:tr>
              <a:tr h="153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6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jian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yifu ‘clothes’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extLst>
                  <a:ext uri="{0D108BD9-81ED-4DB2-BD59-A6C34878D82A}">
                    <a16:rowId xmlns:a16="http://schemas.microsoft.com/office/drawing/2014/main" val="1408398976"/>
                  </a:ext>
                </a:extLst>
              </a:tr>
              <a:tr h="153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7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tiao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 err="1">
                          <a:effectLst/>
                        </a:rPr>
                        <a:t>kuzi</a:t>
                      </a:r>
                      <a:r>
                        <a:rPr lang="en-US" sz="800" kern="100" dirty="0">
                          <a:effectLst/>
                        </a:rPr>
                        <a:t> ‘trousers’ </a:t>
                      </a:r>
                      <a:endParaRPr lang="en-AU" sz="900" kern="100" dirty="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extLst>
                  <a:ext uri="{0D108BD9-81ED-4DB2-BD59-A6C34878D82A}">
                    <a16:rowId xmlns:a16="http://schemas.microsoft.com/office/drawing/2014/main" val="1699211541"/>
                  </a:ext>
                </a:extLst>
              </a:tr>
              <a:tr h="153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8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ge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zhentou ‘pillows’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extLst>
                  <a:ext uri="{0D108BD9-81ED-4DB2-BD59-A6C34878D82A}">
                    <a16:rowId xmlns:a16="http://schemas.microsoft.com/office/drawing/2014/main" val="846004244"/>
                  </a:ext>
                </a:extLst>
              </a:tr>
              <a:tr h="153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9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bei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putaojiu ‘wine’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*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extLst>
                  <a:ext uri="{0D108BD9-81ED-4DB2-BD59-A6C34878D82A}">
                    <a16:rowId xmlns:a16="http://schemas.microsoft.com/office/drawing/2014/main" val="3878896741"/>
                  </a:ext>
                </a:extLst>
              </a:tr>
              <a:tr h="153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10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zhi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mao ‘cat’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*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extLst>
                  <a:ext uri="{0D108BD9-81ED-4DB2-BD59-A6C34878D82A}">
                    <a16:rowId xmlns:a16="http://schemas.microsoft.com/office/drawing/2014/main" val="2459847951"/>
                  </a:ext>
                </a:extLst>
              </a:tr>
              <a:tr h="153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11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tiao/zhi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gou ‘dog’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*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extLst>
                  <a:ext uri="{0D108BD9-81ED-4DB2-BD59-A6C34878D82A}">
                    <a16:rowId xmlns:a16="http://schemas.microsoft.com/office/drawing/2014/main" val="279537510"/>
                  </a:ext>
                </a:extLst>
              </a:tr>
              <a:tr h="153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12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zhang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shafa ‘sofa’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*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extLst>
                  <a:ext uri="{0D108BD9-81ED-4DB2-BD59-A6C34878D82A}">
                    <a16:rowId xmlns:a16="http://schemas.microsoft.com/office/drawing/2014/main" val="2998809012"/>
                  </a:ext>
                </a:extLst>
              </a:tr>
              <a:tr h="153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13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zhang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zhuozi ‘table’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*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extLst>
                  <a:ext uri="{0D108BD9-81ED-4DB2-BD59-A6C34878D82A}">
                    <a16:rowId xmlns:a16="http://schemas.microsoft.com/office/drawing/2014/main" val="3254597482"/>
                  </a:ext>
                </a:extLst>
              </a:tr>
              <a:tr h="153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14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ge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guizi ‘cupboard’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*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extLst>
                  <a:ext uri="{0D108BD9-81ED-4DB2-BD59-A6C34878D82A}">
                    <a16:rowId xmlns:a16="http://schemas.microsoft.com/office/drawing/2014/main" val="4074585213"/>
                  </a:ext>
                </a:extLst>
              </a:tr>
              <a:tr h="153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15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pen/zhong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zhiwu ‘plants’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extLst>
                  <a:ext uri="{0D108BD9-81ED-4DB2-BD59-A6C34878D82A}">
                    <a16:rowId xmlns:a16="http://schemas.microsoft.com/office/drawing/2014/main" val="3104439101"/>
                  </a:ext>
                </a:extLst>
              </a:tr>
              <a:tr h="153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16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ke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shu ‘tree’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*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extLst>
                  <a:ext uri="{0D108BD9-81ED-4DB2-BD59-A6C34878D82A}">
                    <a16:rowId xmlns:a16="http://schemas.microsoft.com/office/drawing/2014/main" val="3448113725"/>
                  </a:ext>
                </a:extLst>
              </a:tr>
              <a:tr h="153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17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tiao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jinyu ‘goldfish’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*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extLst>
                  <a:ext uri="{0D108BD9-81ED-4DB2-BD59-A6C34878D82A}">
                    <a16:rowId xmlns:a16="http://schemas.microsoft.com/office/drawing/2014/main" val="91721898"/>
                  </a:ext>
                </a:extLst>
              </a:tr>
              <a:tr h="153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18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ge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jinyugang ‘goldfish bowl’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*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extLst>
                  <a:ext uri="{0D108BD9-81ED-4DB2-BD59-A6C34878D82A}">
                    <a16:rowId xmlns:a16="http://schemas.microsoft.com/office/drawing/2014/main" val="1711947189"/>
                  </a:ext>
                </a:extLst>
              </a:tr>
              <a:tr h="153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19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ge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huaping ‘vase’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*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extLst>
                  <a:ext uri="{0D108BD9-81ED-4DB2-BD59-A6C34878D82A}">
                    <a16:rowId xmlns:a16="http://schemas.microsoft.com/office/drawing/2014/main" val="551626120"/>
                  </a:ext>
                </a:extLst>
              </a:tr>
              <a:tr h="153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20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zhi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meihua ‘prunus mume’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extLst>
                  <a:ext uri="{0D108BD9-81ED-4DB2-BD59-A6C34878D82A}">
                    <a16:rowId xmlns:a16="http://schemas.microsoft.com/office/drawing/2014/main" val="837371693"/>
                  </a:ext>
                </a:extLst>
              </a:tr>
              <a:tr h="153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21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ge/zhang/fu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fuzi ‘the character of fu’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*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extLst>
                  <a:ext uri="{0D108BD9-81ED-4DB2-BD59-A6C34878D82A}">
                    <a16:rowId xmlns:a16="http://schemas.microsoft.com/office/drawing/2014/main" val="1570227446"/>
                  </a:ext>
                </a:extLst>
              </a:tr>
              <a:tr h="153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22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shan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chuanghu ‘window’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extLst>
                  <a:ext uri="{0D108BD9-81ED-4DB2-BD59-A6C34878D82A}">
                    <a16:rowId xmlns:a16="http://schemas.microsoft.com/office/drawing/2014/main" val="1030127940"/>
                  </a:ext>
                </a:extLst>
              </a:tr>
              <a:tr h="153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23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mian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qiang ‘wall’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extLst>
                  <a:ext uri="{0D108BD9-81ED-4DB2-BD59-A6C34878D82A}">
                    <a16:rowId xmlns:a16="http://schemas.microsoft.com/office/drawing/2014/main" val="1792855086"/>
                  </a:ext>
                </a:extLst>
              </a:tr>
              <a:tr h="153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24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dong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lou ‘building’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extLst>
                  <a:ext uri="{0D108BD9-81ED-4DB2-BD59-A6C34878D82A}">
                    <a16:rowId xmlns:a16="http://schemas.microsoft.com/office/drawing/2014/main" val="3570153567"/>
                  </a:ext>
                </a:extLst>
              </a:tr>
              <a:tr h="153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25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zhi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niao ‘bird’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extLst>
                  <a:ext uri="{0D108BD9-81ED-4DB2-BD59-A6C34878D82A}">
                    <a16:rowId xmlns:a16="http://schemas.microsoft.com/office/drawing/2014/main" val="3086182201"/>
                  </a:ext>
                </a:extLst>
              </a:tr>
              <a:tr h="153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26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duo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yun ‘cloud’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extLst>
                  <a:ext uri="{0D108BD9-81ED-4DB2-BD59-A6C34878D82A}">
                    <a16:rowId xmlns:a16="http://schemas.microsoft.com/office/drawing/2014/main" val="444569425"/>
                  </a:ext>
                </a:extLst>
              </a:tr>
              <a:tr h="153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27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ge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shike ‘moment’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*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extLst>
                  <a:ext uri="{0D108BD9-81ED-4DB2-BD59-A6C34878D82A}">
                    <a16:rowId xmlns:a16="http://schemas.microsoft.com/office/drawing/2014/main" val="3572059753"/>
                  </a:ext>
                </a:extLst>
              </a:tr>
              <a:tr h="153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28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ge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wuhou ‘afternoon’</a:t>
                      </a:r>
                      <a:endParaRPr lang="en-AU" sz="900" kern="10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en-AU" sz="900" kern="100" dirty="0">
                        <a:effectLst/>
                        <a:latin typeface="Times" pitchFamily="2" charset="0"/>
                        <a:ea typeface="DengXian" panose="02010600030101010101" pitchFamily="2" charset="-122"/>
                        <a:cs typeface="Times New Roman (正文 CS 字体)"/>
                      </a:endParaRPr>
                    </a:p>
                  </a:txBody>
                  <a:tcPr marL="52927" marR="52927" marT="0" marB="0"/>
                </a:tc>
                <a:extLst>
                  <a:ext uri="{0D108BD9-81ED-4DB2-BD59-A6C34878D82A}">
                    <a16:rowId xmlns:a16="http://schemas.microsoft.com/office/drawing/2014/main" val="104702107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88F6A65-3B4F-F544-9DF5-6F339B06F694}"/>
              </a:ext>
            </a:extLst>
          </p:cNvPr>
          <p:cNvSpPr txBox="1"/>
          <p:nvPr/>
        </p:nvSpPr>
        <p:spPr>
          <a:xfrm>
            <a:off x="2267362" y="6488668"/>
            <a:ext cx="4671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/>
              <a:t>Fig</a:t>
            </a:r>
            <a:r>
              <a:rPr lang="zh-CN" altLang="en-US" b="1" i="1" dirty="0"/>
              <a:t> </a:t>
            </a:r>
            <a:r>
              <a:rPr lang="en-US" altLang="zh-CN" b="1" dirty="0"/>
              <a:t>1.</a:t>
            </a:r>
            <a:r>
              <a:rPr lang="zh-CN" altLang="en-US" b="1" dirty="0"/>
              <a:t> </a:t>
            </a:r>
            <a:r>
              <a:rPr lang="en-US" altLang="zh-CN" b="1" dirty="0"/>
              <a:t>Picture (source: Zhang, 2019)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9EC77F-8ACA-F64C-A564-5C27F0308969}"/>
              </a:ext>
            </a:extLst>
          </p:cNvPr>
          <p:cNvSpPr txBox="1"/>
          <p:nvPr/>
        </p:nvSpPr>
        <p:spPr>
          <a:xfrm>
            <a:off x="7269752" y="1691844"/>
            <a:ext cx="300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Table</a:t>
            </a:r>
            <a:r>
              <a:rPr lang="zh-CN" altLang="en-US" b="1" dirty="0"/>
              <a:t> </a:t>
            </a:r>
            <a:r>
              <a:rPr lang="en-US" altLang="zh-CN" b="1" dirty="0"/>
              <a:t>1.</a:t>
            </a:r>
            <a:r>
              <a:rPr lang="zh-CN" altLang="en-US" b="1" dirty="0"/>
              <a:t> </a:t>
            </a:r>
            <a:r>
              <a:rPr lang="en-US" altLang="zh-CN" b="1" dirty="0"/>
              <a:t>Potential</a:t>
            </a:r>
            <a:r>
              <a:rPr lang="zh-CN" altLang="en-US" b="1" dirty="0"/>
              <a:t> </a:t>
            </a:r>
            <a:r>
              <a:rPr lang="en-US" altLang="zh-CN" b="1" dirty="0"/>
              <a:t>classifiers</a:t>
            </a:r>
            <a:r>
              <a:rPr lang="zh-CN" altLang="en-US" b="1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2919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09767-541F-3D4A-8E81-06AF2BC30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431" y="1428750"/>
            <a:ext cx="9601200" cy="3581400"/>
          </a:xfrm>
        </p:spPr>
        <p:txBody>
          <a:bodyPr/>
          <a:lstStyle/>
          <a:p>
            <a:r>
              <a:rPr lang="en-US" altLang="zh-CN" dirty="0"/>
              <a:t>3.2</a:t>
            </a:r>
            <a:r>
              <a:rPr lang="zh-CN" altLang="en-US" dirty="0"/>
              <a:t> </a:t>
            </a:r>
            <a:r>
              <a:rPr lang="en-US" altLang="zh-CN" dirty="0"/>
              <a:t>Materials:</a:t>
            </a:r>
            <a:r>
              <a:rPr lang="zh-CN" altLang="en-US" dirty="0"/>
              <a:t> </a:t>
            </a:r>
            <a:r>
              <a:rPr lang="en-US" altLang="zh-CN" dirty="0"/>
              <a:t>Chinese</a:t>
            </a:r>
            <a:r>
              <a:rPr lang="zh-CN" altLang="en-US" dirty="0"/>
              <a:t> </a:t>
            </a:r>
            <a:r>
              <a:rPr lang="en-US" altLang="zh-CN" dirty="0"/>
              <a:t>language</a:t>
            </a:r>
            <a:r>
              <a:rPr lang="zh-CN" altLang="en-US" dirty="0"/>
              <a:t> </a:t>
            </a:r>
            <a:r>
              <a:rPr lang="en-US" altLang="zh-CN" dirty="0"/>
              <a:t>test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classifiers</a:t>
            </a:r>
          </a:p>
          <a:p>
            <a:r>
              <a:rPr lang="en-US" altLang="zh-CN" dirty="0"/>
              <a:t>Assumption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difficulty:</a:t>
            </a:r>
            <a:r>
              <a:rPr lang="zh-CN" altLang="en-US" dirty="0"/>
              <a:t> </a:t>
            </a:r>
            <a:r>
              <a:rPr lang="en-US" altLang="zh-CN" dirty="0"/>
              <a:t>task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 </a:t>
            </a:r>
            <a:r>
              <a:rPr lang="en-US" altLang="zh-CN" dirty="0"/>
              <a:t>&gt;</a:t>
            </a:r>
            <a:r>
              <a:rPr lang="zh-CN" altLang="en-US" dirty="0"/>
              <a:t> </a:t>
            </a:r>
            <a:r>
              <a:rPr lang="en-US" altLang="zh-CN" dirty="0"/>
              <a:t>task</a:t>
            </a:r>
            <a:r>
              <a:rPr lang="zh-CN" altLang="en-US" dirty="0"/>
              <a:t> </a:t>
            </a:r>
            <a:r>
              <a:rPr lang="en-US" altLang="zh-CN" dirty="0"/>
              <a:t>3&gt;</a:t>
            </a:r>
            <a:r>
              <a:rPr lang="zh-CN" altLang="en-US" dirty="0"/>
              <a:t> </a:t>
            </a:r>
            <a:r>
              <a:rPr lang="en-US" altLang="zh-CN" dirty="0"/>
              <a:t>task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</a:p>
          <a:p>
            <a:pPr marL="0" indent="0">
              <a:buNone/>
            </a:pPr>
            <a:r>
              <a:rPr lang="zh-CN" altLang="en-US" dirty="0"/>
              <a:t>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32D13-8BD4-FB40-8FA7-66FBECAB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BBB296-0CA8-3B4A-B654-A03EA94CBB90}"/>
              </a:ext>
            </a:extLst>
          </p:cNvPr>
          <p:cNvSpPr>
            <a:spLocks noGrp="1"/>
          </p:cNvSpPr>
          <p:nvPr/>
        </p:nvSpPr>
        <p:spPr>
          <a:xfrm>
            <a:off x="1233379" y="831492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3.</a:t>
            </a:r>
            <a:r>
              <a:rPr lang="zh-CN" altLang="en-US" dirty="0"/>
              <a:t> </a:t>
            </a:r>
            <a:r>
              <a:rPr lang="en-US" altLang="zh-CN" dirty="0"/>
              <a:t>Methodology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0A85B5-B609-4046-83F8-DA6562FF2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66" y="2317392"/>
            <a:ext cx="3600545" cy="4208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74F8AC-A4AE-0E42-AB14-68693CBCD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345" y="2361581"/>
            <a:ext cx="3710560" cy="42088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2D14B5-DC8D-7046-8402-046CE84C5E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6227" y="2317392"/>
            <a:ext cx="3609310" cy="42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8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4346</TotalTime>
  <Words>2008</Words>
  <Application>Microsoft Macintosh PowerPoint</Application>
  <PresentationFormat>Widescreen</PresentationFormat>
  <Paragraphs>369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Franklin Gothic Book</vt:lpstr>
      <vt:lpstr>Times</vt:lpstr>
      <vt:lpstr>Times New Roman</vt:lpstr>
      <vt:lpstr>Wingdings</vt:lpstr>
      <vt:lpstr>Crop</vt:lpstr>
      <vt:lpstr>Crosslinguistic influence on adult L2 learners’ acquisition of Chinese classifiers</vt:lpstr>
      <vt:lpstr>PowerPoint Presentation</vt:lpstr>
      <vt:lpstr>2. Literature review</vt:lpstr>
      <vt:lpstr>PowerPoint Presentation</vt:lpstr>
      <vt:lpstr>PowerPoint Presentation</vt:lpstr>
      <vt:lpstr>PowerPoint Presentation</vt:lpstr>
      <vt:lpstr>3. Methodology</vt:lpstr>
      <vt:lpstr>PowerPoint Presentation</vt:lpstr>
      <vt:lpstr>PowerPoint Presentation</vt:lpstr>
      <vt:lpstr>PowerPoint Presentation</vt:lpstr>
      <vt:lpstr>3. Methodology </vt:lpstr>
      <vt:lpstr>3. Methodology </vt:lpstr>
      <vt:lpstr>4. Results </vt:lpstr>
      <vt:lpstr>4. Results </vt:lpstr>
      <vt:lpstr>4. Results</vt:lpstr>
      <vt:lpstr>4. Results</vt:lpstr>
      <vt:lpstr>4. Results</vt:lpstr>
      <vt:lpstr>4. Results</vt:lpstr>
      <vt:lpstr>4. Result</vt:lpstr>
      <vt:lpstr>5. Discussion </vt:lpstr>
      <vt:lpstr>5. Discussion </vt:lpstr>
      <vt:lpstr>5. Discussion </vt:lpstr>
      <vt:lpstr>5. Discussion </vt:lpstr>
      <vt:lpstr>6. 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Crosslinguistic influence on adult L2 learners’ acquisition of Chinese classifiers</dc:title>
  <dc:creator>Jiahuan Zhang</dc:creator>
  <cp:lastModifiedBy>Jiahuan Zhang</cp:lastModifiedBy>
  <cp:revision>26</cp:revision>
  <dcterms:created xsi:type="dcterms:W3CDTF">2019-10-06T05:58:31Z</dcterms:created>
  <dcterms:modified xsi:type="dcterms:W3CDTF">2021-05-11T22:18:37Z</dcterms:modified>
</cp:coreProperties>
</file>